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1"/>
  </p:notesMasterIdLst>
  <p:sldIdLst>
    <p:sldId id="256" r:id="rId2"/>
    <p:sldId id="257" r:id="rId3"/>
    <p:sldId id="266" r:id="rId4"/>
    <p:sldId id="273" r:id="rId5"/>
    <p:sldId id="261" r:id="rId6"/>
    <p:sldId id="272" r:id="rId7"/>
    <p:sldId id="267" r:id="rId8"/>
    <p:sldId id="274" r:id="rId9"/>
    <p:sldId id="278" r:id="rId10"/>
    <p:sldId id="268" r:id="rId11"/>
    <p:sldId id="275" r:id="rId12"/>
    <p:sldId id="279" r:id="rId13"/>
    <p:sldId id="269" r:id="rId14"/>
    <p:sldId id="276" r:id="rId15"/>
    <p:sldId id="270" r:id="rId16"/>
    <p:sldId id="277" r:id="rId17"/>
    <p:sldId id="280" r:id="rId18"/>
    <p:sldId id="271" r:id="rId19"/>
    <p:sldId id="26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075"/>
    <a:srgbClr val="006846"/>
    <a:srgbClr val="EFF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8188F-EAF6-4F67-BE69-D03C2F99E3B5}" v="100" dt="2023-02-08T14:37:02.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02" d="100"/>
          <a:sy n="102" d="100"/>
        </p:scale>
        <p:origin x="7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3C6FD-6B9E-4745-A329-ABFF0E468FC1}" type="datetimeFigureOut">
              <a:rPr lang="fr-FR" smtClean="0"/>
              <a:t>12/06/2023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A484-1212-1A43-B0DC-0A1122F17D0A}" type="slidenum">
              <a:rPr lang="fr-FR" smtClean="0"/>
              <a:t>‹N°›</a:t>
            </a:fld>
            <a:endParaRPr lang="fr-FR"/>
          </a:p>
        </p:txBody>
      </p:sp>
    </p:spTree>
    <p:extLst>
      <p:ext uri="{BB962C8B-B14F-4D97-AF65-F5344CB8AC3E}">
        <p14:creationId xmlns:p14="http://schemas.microsoft.com/office/powerpoint/2010/main" val="110962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02EA9-AF95-C84A-8234-F8D8AB337316}"/>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A22AE8A9-100A-C842-8287-7CB6168D1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AAC5EDEE-A77F-674F-B128-43596F09255E}"/>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B070CE73-4E59-8A4E-A575-56F3895D29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2AC247-9507-7640-866F-4264AE9F67A0}"/>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168948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FF6FF-FCDF-5C49-A7A9-AE712312E130}"/>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3636BCAF-CD6B-CC48-89A2-9E639A38694B}"/>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D3F665C7-71B2-E840-A3D6-02BBC4CE3A74}"/>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A96EBEAC-FE85-9446-863F-C3EE64422D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9DEEDB-F2C0-AE4A-A631-1514EF19EAB7}"/>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331499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9CC455A-B114-4B4B-ADA8-28A0C05D6C87}"/>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C0AB2FD8-FC9D-0346-A14A-BD76AAACC75A}"/>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AEEA30F-F3A7-E442-915B-146BD8A18EBD}"/>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B25EE383-6A0A-B041-9BBA-5873DF0867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0D3487-1F5D-E340-B505-AB04E0C83745}"/>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346068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3A7C0-FCD4-914A-BDB0-B3CADCDBEA67}"/>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205CA0BC-D459-E94C-BDAE-35B6D174CFB6}"/>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0F7460F6-196D-1342-AB5E-E1033481921A}"/>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A2888A07-4A66-2D46-96A2-2991F13965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DB6944-E0AB-F14D-ACC6-4804DA10530E}"/>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34352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8E26E-1E81-7541-908A-A200662E16A1}"/>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A6393185-1CBB-4648-96C1-B328993F4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2497DEE6-A7AC-8644-B2E6-90DA3ECEC822}"/>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A37B0DC0-B305-8C45-9D78-B1279D5AE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66827F-BDAA-2F4C-91B5-68161961B756}"/>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150220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F9094-182E-2746-8498-833E0B7683A2}"/>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F7E5294-7310-654F-A30B-4D139945E1F3}"/>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4AF31142-F383-AB48-89F6-A7F26308BD0C}"/>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7E7A371C-0054-C742-86C6-ADE9F942B373}"/>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6" name="Espace réservé du pied de page 5">
            <a:extLst>
              <a:ext uri="{FF2B5EF4-FFF2-40B4-BE49-F238E27FC236}">
                <a16:creationId xmlns:a16="http://schemas.microsoft.com/office/drawing/2014/main" id="{249DFE6A-7229-4B4D-9088-0CD346D40E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FB3BE6-83EA-9A43-9017-574FA580D0CD}"/>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270488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A5A7D-AC70-F14F-904B-78328D1593B2}"/>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1970AE40-D026-144F-8D36-017639CF1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1203CFD7-0B94-5340-B7E0-35C0F6947EB4}"/>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0484DE39-4938-7149-BC63-68FAE8200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636E121D-D2E3-1D49-A9E2-90E984F19736}"/>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76B43DCA-4A38-864C-A6B8-3F59C67F8A46}"/>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8" name="Espace réservé du pied de page 7">
            <a:extLst>
              <a:ext uri="{FF2B5EF4-FFF2-40B4-BE49-F238E27FC236}">
                <a16:creationId xmlns:a16="http://schemas.microsoft.com/office/drawing/2014/main" id="{EF853666-E08F-CA48-B189-C3719C108D6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841AE9-BFAE-1847-8D9E-4F6E7800A079}"/>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149080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829E2-8611-4B44-B1DA-DD16CEBD3D8F}"/>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3260C982-7BA9-B543-BA1D-387DDF51CF8A}"/>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4" name="Espace réservé du pied de page 3">
            <a:extLst>
              <a:ext uri="{FF2B5EF4-FFF2-40B4-BE49-F238E27FC236}">
                <a16:creationId xmlns:a16="http://schemas.microsoft.com/office/drawing/2014/main" id="{1B4617C2-5B55-444B-9E41-8B1FF7C891E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9A67D0-D2F8-E940-BBB5-20D05B7E1CB7}"/>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87357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4FB88AA-AE0B-7C44-ADEC-992489F1424D}"/>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3" name="Espace réservé du pied de page 2">
            <a:extLst>
              <a:ext uri="{FF2B5EF4-FFF2-40B4-BE49-F238E27FC236}">
                <a16:creationId xmlns:a16="http://schemas.microsoft.com/office/drawing/2014/main" id="{B1F2F0D8-E872-6C47-8355-8CF671E395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E897C4-6EEE-8148-8D26-57559BE5FBEF}"/>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360466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C0D5A-1ABF-A244-B321-7BB0A4978974}"/>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A58DC5D9-60FC-A441-9892-85FEBF455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09D7B61C-F36C-444A-BE06-A21DA6E7A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7EE2BF4-8ED2-2146-A2F5-2C85FC6AD472}"/>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6" name="Espace réservé du pied de page 5">
            <a:extLst>
              <a:ext uri="{FF2B5EF4-FFF2-40B4-BE49-F238E27FC236}">
                <a16:creationId xmlns:a16="http://schemas.microsoft.com/office/drawing/2014/main" id="{938E7E7E-1F25-F843-AE36-F38C805065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740823-20F0-3140-86DC-9BD0DED962B5}"/>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338146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38BF6-13F7-A64A-A65B-67F231651B3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D9CC88AF-EE03-4642-8847-1496AA5D4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A3E2C3-B831-FA45-BE14-E150D2200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1D682D8E-611D-AD4A-BB93-57170A0C3BE7}"/>
              </a:ext>
            </a:extLst>
          </p:cNvPr>
          <p:cNvSpPr>
            <a:spLocks noGrp="1"/>
          </p:cNvSpPr>
          <p:nvPr>
            <p:ph type="dt" sz="half" idx="10"/>
          </p:nvPr>
        </p:nvSpPr>
        <p:spPr/>
        <p:txBody>
          <a:bodyPr/>
          <a:lstStyle/>
          <a:p>
            <a:fld id="{CF123982-FC32-4146-ACA7-3F36EF0C0312}" type="datetimeFigureOut">
              <a:rPr lang="fr-FR" smtClean="0"/>
              <a:t>12/06/2023</a:t>
            </a:fld>
            <a:endParaRPr lang="fr-FR"/>
          </a:p>
        </p:txBody>
      </p:sp>
      <p:sp>
        <p:nvSpPr>
          <p:cNvPr id="6" name="Espace réservé du pied de page 5">
            <a:extLst>
              <a:ext uri="{FF2B5EF4-FFF2-40B4-BE49-F238E27FC236}">
                <a16:creationId xmlns:a16="http://schemas.microsoft.com/office/drawing/2014/main" id="{927C2061-673B-DF46-B6AD-A43A570E865A}"/>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6C893331-FB04-7B41-AA4E-09C7E8727D95}"/>
              </a:ext>
            </a:extLst>
          </p:cNvPr>
          <p:cNvSpPr>
            <a:spLocks noGrp="1"/>
          </p:cNvSpPr>
          <p:nvPr>
            <p:ph type="sldNum" sz="quarter" idx="12"/>
          </p:nvPr>
        </p:nvSpPr>
        <p:spPr/>
        <p:txBody>
          <a:bodyPr/>
          <a:lstStyle/>
          <a:p>
            <a:fld id="{59732FDD-5839-7241-AC7D-A777E95F7665}" type="slidenum">
              <a:rPr lang="fr-FR" smtClean="0"/>
              <a:t>‹N°›</a:t>
            </a:fld>
            <a:endParaRPr lang="fr-FR"/>
          </a:p>
        </p:txBody>
      </p:sp>
    </p:spTree>
    <p:extLst>
      <p:ext uri="{BB962C8B-B14F-4D97-AF65-F5344CB8AC3E}">
        <p14:creationId xmlns:p14="http://schemas.microsoft.com/office/powerpoint/2010/main" val="175322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D6DF92-1949-104A-BBEB-2E125C369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1C35A082-44D5-664F-A273-47EA5DAD5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01502B9-94E0-444E-855C-7617B6368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23982-FC32-4146-ACA7-3F36EF0C0312}"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227A32B2-BAB5-484C-9644-E43673E4E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EF14CE4-7F6F-E649-B36B-37B4F0F97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32FDD-5839-7241-AC7D-A777E95F7665}" type="slidenum">
              <a:rPr lang="fr-FR" smtClean="0"/>
              <a:t>‹N°›</a:t>
            </a:fld>
            <a:endParaRPr lang="fr-FR"/>
          </a:p>
        </p:txBody>
      </p:sp>
    </p:spTree>
    <p:extLst>
      <p:ext uri="{BB962C8B-B14F-4D97-AF65-F5344CB8AC3E}">
        <p14:creationId xmlns:p14="http://schemas.microsoft.com/office/powerpoint/2010/main" val="218765477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jp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education.gouv.qc.ca/collecteinfo" TargetMode="External"/><Relationship Id="rId4" Type="http://schemas.openxmlformats.org/officeDocument/2006/relationships/hyperlink" Target="mailto:collecteinfo@education.gouv.qc.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cation.gouv.qc.ca/trouver-une-eco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jp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education.gouv.qc.ca/ariane" TargetMode="External"/><Relationship Id="rId4" Type="http://schemas.openxmlformats.org/officeDocument/2006/relationships/hyperlink" Target="mailto:ariane-sau@education.gouv.qc.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education.gouv.qc.ca/adan" TargetMode="External"/><Relationship Id="rId4" Type="http://schemas.openxmlformats.org/officeDocument/2006/relationships/hyperlink" Target="mailto:adan-pilotage@education.gouv.q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file:////Users/paola/Documents/Projets%202021/FEEP/ESPACE%20GESTION/POWERPOINT_GABARIT/ES_GESTION_VISUEL_PPT_P2.jp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ducation.gouv.qc.ca/charlemag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87E7E-C693-6348-8D0C-469C1ABBEAB2}"/>
              </a:ext>
            </a:extLst>
          </p:cNvPr>
          <p:cNvSpPr>
            <a:spLocks noGrp="1"/>
          </p:cNvSpPr>
          <p:nvPr>
            <p:ph type="ctrTitle"/>
          </p:nvPr>
        </p:nvSpPr>
        <p:spPr>
          <a:xfrm>
            <a:off x="914400" y="2223523"/>
            <a:ext cx="10363200" cy="636375"/>
          </a:xfrm>
          <a:noFill/>
          <a:ln>
            <a:noFill/>
          </a:ln>
        </p:spPr>
        <p:txBody>
          <a:bodyPr>
            <a:normAutofit/>
          </a:bodyPr>
          <a:lstStyle/>
          <a:p>
            <a:r>
              <a:rPr lang="fr-FR" sz="3200" b="1" dirty="0">
                <a:solidFill>
                  <a:schemeClr val="accent5">
                    <a:lumMod val="50000"/>
                  </a:schemeClr>
                </a:solidFill>
                <a:latin typeface="Arial Nova" panose="020B0304020202020204" pitchFamily="34" charset="0"/>
              </a:rPr>
              <a:t>LES SIX SYSTÈMES DU MEQ</a:t>
            </a:r>
            <a:endParaRPr lang="fr-FR" sz="3200" dirty="0">
              <a:solidFill>
                <a:schemeClr val="accent5">
                  <a:lumMod val="50000"/>
                </a:schemeClr>
              </a:solidFill>
              <a:latin typeface="Arial Nova" panose="020B0304020202020204" pitchFamily="34" charset="0"/>
            </a:endParaRPr>
          </a:p>
        </p:txBody>
      </p:sp>
      <p:sp>
        <p:nvSpPr>
          <p:cNvPr id="11" name="ZoneTexte 10">
            <a:extLst>
              <a:ext uri="{FF2B5EF4-FFF2-40B4-BE49-F238E27FC236}">
                <a16:creationId xmlns:a16="http://schemas.microsoft.com/office/drawing/2014/main" id="{D5D102A7-215C-524C-89F1-07B27BCE81A7}"/>
              </a:ext>
            </a:extLst>
          </p:cNvPr>
          <p:cNvSpPr txBox="1"/>
          <p:nvPr/>
        </p:nvSpPr>
        <p:spPr>
          <a:xfrm>
            <a:off x="0" y="2881523"/>
            <a:ext cx="12192000" cy="1477328"/>
          </a:xfrm>
          <a:prstGeom prst="rect">
            <a:avLst/>
          </a:prstGeom>
          <a:noFill/>
        </p:spPr>
        <p:txBody>
          <a:bodyPr wrap="square" rtlCol="0">
            <a:spAutoFit/>
          </a:bodyPr>
          <a:lstStyle/>
          <a:p>
            <a:pPr algn="ctr"/>
            <a:r>
              <a:rPr lang="fr-FR" dirty="0">
                <a:solidFill>
                  <a:srgbClr val="0D8075"/>
                </a:solidFill>
                <a:latin typeface="Arial Nova" panose="020B0304020202020204" pitchFamily="34" charset="0"/>
              </a:rPr>
              <a:t>Les plus utiles aux gestionnaires d’établissements d’enseignement privés</a:t>
            </a:r>
          </a:p>
          <a:p>
            <a:pPr algn="ctr"/>
            <a:r>
              <a:rPr lang="fr-FR" dirty="0">
                <a:solidFill>
                  <a:srgbClr val="0D8075"/>
                </a:solidFill>
                <a:latin typeface="Arial Nova" panose="020B0304020202020204" pitchFamily="34" charset="0"/>
              </a:rPr>
              <a:t> du préscolaire, du primaire et du secondaire</a:t>
            </a:r>
          </a:p>
          <a:p>
            <a:pPr algn="ctr"/>
            <a:endParaRPr lang="fr-FR" dirty="0"/>
          </a:p>
          <a:p>
            <a:pPr algn="ctr"/>
            <a:r>
              <a:rPr lang="fr-FR" dirty="0">
                <a:solidFill>
                  <a:srgbClr val="0D8075"/>
                </a:solidFill>
                <a:latin typeface="Arial Nova" panose="020B0304020202020204" pitchFamily="34" charset="0"/>
              </a:rPr>
              <a:t>Christian LeBlanc | Directeur des services pédagogiques (secondaire), FEEP</a:t>
            </a:r>
          </a:p>
          <a:p>
            <a:pPr algn="ctr"/>
            <a:endParaRPr lang="fr-FR" dirty="0"/>
          </a:p>
        </p:txBody>
      </p:sp>
      <p:sp>
        <p:nvSpPr>
          <p:cNvPr id="12" name="Titre 1">
            <a:extLst>
              <a:ext uri="{FF2B5EF4-FFF2-40B4-BE49-F238E27FC236}">
                <a16:creationId xmlns:a16="http://schemas.microsoft.com/office/drawing/2014/main" id="{344F67A6-9A91-BF4A-AB6E-A0B9CE3C3B60}"/>
              </a:ext>
            </a:extLst>
          </p:cNvPr>
          <p:cNvSpPr txBox="1">
            <a:spLocks/>
          </p:cNvSpPr>
          <p:nvPr/>
        </p:nvSpPr>
        <p:spPr>
          <a:xfrm>
            <a:off x="914400" y="4150333"/>
            <a:ext cx="10363200" cy="636375"/>
          </a:xfrm>
          <a:prstGeom prst="rect">
            <a:avLst/>
          </a:prstGeom>
          <a:noFill/>
          <a:ln>
            <a:noFill/>
          </a:ln>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fr-FR" sz="2000" b="1" dirty="0">
                <a:solidFill>
                  <a:schemeClr val="bg1"/>
                </a:solidFill>
                <a:latin typeface="Arial Nova" panose="020B0304020202020204" pitchFamily="34" charset="0"/>
              </a:rPr>
              <a:t>FÉVRIER 2023</a:t>
            </a:r>
          </a:p>
        </p:txBody>
      </p:sp>
      <p:sp>
        <p:nvSpPr>
          <p:cNvPr id="13" name="Sous-titre 2">
            <a:extLst>
              <a:ext uri="{FF2B5EF4-FFF2-40B4-BE49-F238E27FC236}">
                <a16:creationId xmlns:a16="http://schemas.microsoft.com/office/drawing/2014/main" id="{B9CBF68E-CEE3-2D43-B3BF-E480A99C5962}"/>
              </a:ext>
            </a:extLst>
          </p:cNvPr>
          <p:cNvSpPr txBox="1">
            <a:spLocks/>
          </p:cNvSpPr>
          <p:nvPr/>
        </p:nvSpPr>
        <p:spPr>
          <a:xfrm>
            <a:off x="1828800" y="4687855"/>
            <a:ext cx="8534400" cy="438665"/>
          </a:xfrm>
          <a:prstGeom prst="rect">
            <a:avLst/>
          </a:prstGeom>
        </p:spPr>
        <p:txBody>
          <a:bodyPr vert="horz" lIns="91440" tIns="45720" rIns="91440" bIns="45720" rtlCol="0">
            <a:normAutofit/>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endParaRPr lang="fr-FR" sz="12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43692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COLLECTE-INFO</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a:bodyPr>
          <a:lstStyle/>
          <a:p>
            <a:r>
              <a:rPr lang="fr-FR" sz="2400" dirty="0">
                <a:solidFill>
                  <a:schemeClr val="tx1">
                    <a:lumMod val="50000"/>
                    <a:lumOff val="50000"/>
                  </a:schemeClr>
                </a:solidFill>
                <a:latin typeface="Arial Nova Light" panose="020F0302020204030204" pitchFamily="34" charset="0"/>
              </a:rPr>
              <a:t>Chaque année, le MEQ envoie plusieurs demandes d’information aux établissements d’enseignement privés par le système COLLECTE-INFO.</a:t>
            </a:r>
          </a:p>
          <a:p>
            <a:endParaRPr lang="fr-FR" sz="2400" dirty="0">
              <a:solidFill>
                <a:schemeClr val="tx1">
                  <a:lumMod val="50000"/>
                  <a:lumOff val="50000"/>
                </a:schemeClr>
              </a:solidFill>
              <a:latin typeface="Arial Nova Light" panose="020F0302020204030204" pitchFamily="34" charset="0"/>
            </a:endParaRPr>
          </a:p>
          <a:p>
            <a:r>
              <a:rPr lang="fr-FR" sz="2400" dirty="0">
                <a:solidFill>
                  <a:schemeClr val="tx1">
                    <a:lumMod val="50000"/>
                    <a:lumOff val="50000"/>
                  </a:schemeClr>
                </a:solidFill>
                <a:latin typeface="Arial Nova Light" panose="020F0302020204030204" pitchFamily="34" charset="0"/>
              </a:rPr>
              <a:t>L’accès donné à un gestionnaire d’établissement d’enseignement privé comprend notamment : </a:t>
            </a:r>
          </a:p>
          <a:p>
            <a:pPr lvl="1"/>
            <a:r>
              <a:rPr lang="fr-FR" dirty="0">
                <a:solidFill>
                  <a:schemeClr val="tx1">
                    <a:lumMod val="50000"/>
                    <a:lumOff val="50000"/>
                  </a:schemeClr>
                </a:solidFill>
                <a:latin typeface="Arial Nova Light" panose="020F0302020204030204" pitchFamily="34" charset="0"/>
              </a:rPr>
              <a:t>Les formulaires de demande et de reddition de compte des allocations supplémentaires. </a:t>
            </a:r>
          </a:p>
          <a:p>
            <a:pPr lvl="1"/>
            <a:r>
              <a:rPr lang="fr-FR" dirty="0">
                <a:solidFill>
                  <a:schemeClr val="tx1">
                    <a:lumMod val="50000"/>
                    <a:lumOff val="50000"/>
                  </a:schemeClr>
                </a:solidFill>
                <a:latin typeface="Arial Nova Light" panose="020F0302020204030204" pitchFamily="34" charset="0"/>
              </a:rPr>
              <a:t>Les enquêtes et sondages ministériels.</a:t>
            </a:r>
          </a:p>
          <a:p>
            <a:pPr lvl="1"/>
            <a:r>
              <a:rPr lang="fr-FR" dirty="0">
                <a:solidFill>
                  <a:schemeClr val="tx1">
                    <a:lumMod val="50000"/>
                    <a:lumOff val="50000"/>
                  </a:schemeClr>
                </a:solidFill>
                <a:latin typeface="Arial Nova Light" panose="020F0302020204030204" pitchFamily="34" charset="0"/>
              </a:rPr>
              <a:t>Les rapports de suivi ou de bilan.</a:t>
            </a: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1848B2B8-DE7B-54D3-EE65-DEB568147FAD}"/>
              </a:ext>
            </a:extLst>
          </p:cNvPr>
          <p:cNvPicPr>
            <a:picLocks noChangeAspect="1"/>
          </p:cNvPicPr>
          <p:nvPr/>
        </p:nvPicPr>
        <p:blipFill>
          <a:blip r:embed="rId4"/>
          <a:stretch>
            <a:fillRect/>
          </a:stretch>
        </p:blipFill>
        <p:spPr>
          <a:xfrm>
            <a:off x="8519944" y="5496025"/>
            <a:ext cx="3511443" cy="1214649"/>
          </a:xfrm>
          <a:prstGeom prst="rect">
            <a:avLst/>
          </a:prstGeom>
        </p:spPr>
      </p:pic>
    </p:spTree>
    <p:extLst>
      <p:ext uri="{BB962C8B-B14F-4D97-AF65-F5344CB8AC3E}">
        <p14:creationId xmlns:p14="http://schemas.microsoft.com/office/powerpoint/2010/main" val="353759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COLLECTE-INFO</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a:bodyPr>
          <a:lstStyle/>
          <a:p>
            <a:pPr>
              <a:buClr>
                <a:srgbClr val="0D8075"/>
              </a:buClr>
            </a:pPr>
            <a:r>
              <a:rPr lang="fr-FR" sz="2400" dirty="0">
                <a:solidFill>
                  <a:schemeClr val="tx1">
                    <a:lumMod val="50000"/>
                    <a:lumOff val="50000"/>
                  </a:schemeClr>
                </a:solidFill>
                <a:latin typeface="Arial Nova Light" panose="020F0302020204030204" pitchFamily="34" charset="0"/>
              </a:rPr>
              <a:t>COLLECTE-INFO permet de faire, notamment, une demande en lien avec certaines règles budgétaires des établissements d'enseignement privés agréés aux fins de subventions</a:t>
            </a:r>
            <a:r>
              <a:rPr lang="fr-FR" sz="2000" dirty="0">
                <a:solidFill>
                  <a:schemeClr val="tx1">
                    <a:lumMod val="50000"/>
                    <a:lumOff val="50000"/>
                  </a:schemeClr>
                </a:solidFill>
                <a:latin typeface="Arial Nova Light" panose="020F0302020204030204" pitchFamily="34" charset="0"/>
              </a:rPr>
              <a:t>. </a:t>
            </a:r>
          </a:p>
          <a:p>
            <a:pPr>
              <a:buClr>
                <a:srgbClr val="0D8075"/>
              </a:buClr>
            </a:pPr>
            <a:endParaRPr lang="fr-FR" sz="2000" dirty="0">
              <a:solidFill>
                <a:schemeClr val="tx1">
                  <a:lumMod val="50000"/>
                  <a:lumOff val="50000"/>
                </a:schemeClr>
              </a:solidFill>
              <a:latin typeface="Arial Nova Light" panose="020F0302020204030204" pitchFamily="34" charset="0"/>
            </a:endParaRPr>
          </a:p>
          <a:p>
            <a:pPr>
              <a:buClr>
                <a:srgbClr val="0D8075"/>
              </a:buClr>
            </a:pPr>
            <a:r>
              <a:rPr lang="fr-FR" sz="2400" dirty="0">
                <a:solidFill>
                  <a:schemeClr val="tx1">
                    <a:lumMod val="50000"/>
                    <a:lumOff val="50000"/>
                  </a:schemeClr>
                </a:solidFill>
                <a:latin typeface="Arial Nova Light" panose="020F0302020204030204" pitchFamily="34" charset="0"/>
              </a:rPr>
              <a:t>Pour faciliter la gestion de l’ensemble des possibilités qui s’offrent à l’établissement, un calendrier annuel de gestion de transmission des formulaires a été établi. </a:t>
            </a:r>
          </a:p>
          <a:p>
            <a:pPr marL="0" indent="0">
              <a:buClr>
                <a:srgbClr val="0D8075"/>
              </a:buClr>
              <a:buNone/>
            </a:pPr>
            <a:endParaRPr lang="fr-FR" sz="2400" dirty="0">
              <a:solidFill>
                <a:schemeClr val="tx1">
                  <a:lumMod val="50000"/>
                  <a:lumOff val="50000"/>
                </a:schemeClr>
              </a:solidFill>
              <a:latin typeface="Arial Nova Light" panose="020F0302020204030204" pitchFamily="34" charset="0"/>
            </a:endParaRPr>
          </a:p>
        </p:txBody>
      </p:sp>
      <p:pic>
        <p:nvPicPr>
          <p:cNvPr id="4" name="Image 3">
            <a:extLst>
              <a:ext uri="{FF2B5EF4-FFF2-40B4-BE49-F238E27FC236}">
                <a16:creationId xmlns:a16="http://schemas.microsoft.com/office/drawing/2014/main" id="{1848B2B8-DE7B-54D3-EE65-DEB568147FAD}"/>
              </a:ext>
            </a:extLst>
          </p:cNvPr>
          <p:cNvPicPr>
            <a:picLocks noChangeAspect="1"/>
          </p:cNvPicPr>
          <p:nvPr/>
        </p:nvPicPr>
        <p:blipFill>
          <a:blip r:embed="rId4"/>
          <a:stretch>
            <a:fillRect/>
          </a:stretch>
        </p:blipFill>
        <p:spPr>
          <a:xfrm>
            <a:off x="8519944" y="5496025"/>
            <a:ext cx="3511443" cy="1214649"/>
          </a:xfrm>
          <a:prstGeom prst="rect">
            <a:avLst/>
          </a:prstGeom>
        </p:spPr>
      </p:pic>
    </p:spTree>
    <p:extLst>
      <p:ext uri="{BB962C8B-B14F-4D97-AF65-F5344CB8AC3E}">
        <p14:creationId xmlns:p14="http://schemas.microsoft.com/office/powerpoint/2010/main" val="96332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COLLECTE-INFO</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a:bodyPr>
          <a:lstStyle/>
          <a:p>
            <a:pPr>
              <a:buClr>
                <a:srgbClr val="0D8075"/>
              </a:buClr>
            </a:pPr>
            <a:r>
              <a:rPr lang="fr-FR" sz="2400" dirty="0">
                <a:solidFill>
                  <a:schemeClr val="tx1">
                    <a:lumMod val="50000"/>
                    <a:lumOff val="50000"/>
                  </a:schemeClr>
                </a:solidFill>
                <a:latin typeface="Arial Nova Light" panose="020F0302020204030204" pitchFamily="34" charset="0"/>
              </a:rPr>
              <a:t>Des tutoriels ont aussi été créés pour faciliter la compréhension du fonctionnement du portail COLLECTE-INFO. </a:t>
            </a:r>
          </a:p>
          <a:p>
            <a:pPr>
              <a:buClr>
                <a:srgbClr val="0D8075"/>
              </a:buClr>
            </a:pPr>
            <a:endParaRPr lang="fr-FR" sz="2400" dirty="0">
              <a:solidFill>
                <a:schemeClr val="tx1">
                  <a:lumMod val="50000"/>
                  <a:lumOff val="50000"/>
                </a:schemeClr>
              </a:solidFill>
              <a:latin typeface="Arial Nova Light" panose="020F0302020204030204" pitchFamily="34" charset="0"/>
            </a:endParaRPr>
          </a:p>
          <a:p>
            <a:pPr>
              <a:buClr>
                <a:srgbClr val="0D8075"/>
              </a:buClr>
            </a:pPr>
            <a:r>
              <a:rPr lang="fr-FR" sz="2400" dirty="0">
                <a:solidFill>
                  <a:schemeClr val="tx1">
                    <a:lumMod val="50000"/>
                    <a:lumOff val="50000"/>
                  </a:schemeClr>
                </a:solidFill>
                <a:latin typeface="Arial Nova Light" panose="020F0302020204030204" pitchFamily="34" charset="0"/>
              </a:rPr>
              <a:t>Pour obtenir un accès à Collecte-info, il faut contacter le pilote du système en écrivant un courriel à </a:t>
            </a:r>
            <a:r>
              <a:rPr lang="fr-FR" sz="2400" dirty="0">
                <a:solidFill>
                  <a:schemeClr val="tx1">
                    <a:lumMod val="50000"/>
                    <a:lumOff val="50000"/>
                  </a:schemeClr>
                </a:solidFill>
                <a:latin typeface="Arial Nova Light" panose="020F0302020204030204" pitchFamily="34" charset="0"/>
                <a:hlinkClick r:id="rId4"/>
              </a:rPr>
              <a:t>collecteinfo@education.gouv.qc.ca</a:t>
            </a:r>
            <a:r>
              <a:rPr lang="fr-FR" sz="2400" dirty="0">
                <a:solidFill>
                  <a:schemeClr val="tx1">
                    <a:lumMod val="50000"/>
                    <a:lumOff val="50000"/>
                  </a:schemeClr>
                </a:solidFill>
                <a:latin typeface="Arial Nova Light" panose="020F0302020204030204" pitchFamily="34" charset="0"/>
              </a:rPr>
              <a:t>. </a:t>
            </a:r>
          </a:p>
          <a:p>
            <a:pPr>
              <a:buClr>
                <a:srgbClr val="0D8075"/>
              </a:buClr>
            </a:pPr>
            <a:endParaRPr lang="fr-FR" sz="2400" dirty="0">
              <a:solidFill>
                <a:schemeClr val="tx1">
                  <a:lumMod val="50000"/>
                  <a:lumOff val="50000"/>
                </a:schemeClr>
              </a:solidFill>
              <a:latin typeface="Arial Nova Light" panose="020F0302020204030204" pitchFamily="34" charset="0"/>
            </a:endParaRPr>
          </a:p>
          <a:p>
            <a:pPr>
              <a:buClr>
                <a:srgbClr val="0D8075"/>
              </a:buClr>
            </a:pPr>
            <a:r>
              <a:rPr lang="fr-FR" sz="2400" dirty="0">
                <a:solidFill>
                  <a:schemeClr val="tx1">
                    <a:lumMod val="50000"/>
                    <a:lumOff val="50000"/>
                  </a:schemeClr>
                </a:solidFill>
                <a:latin typeface="Arial Nova Light" panose="020F0302020204030204" pitchFamily="34" charset="0"/>
              </a:rPr>
              <a:t>Le lien vers le site COLLECTE-INFO est </a:t>
            </a:r>
            <a:r>
              <a:rPr lang="fr-FR" sz="2400" dirty="0">
                <a:solidFill>
                  <a:schemeClr val="tx1">
                    <a:lumMod val="50000"/>
                    <a:lumOff val="50000"/>
                  </a:schemeClr>
                </a:solidFill>
                <a:latin typeface="Arial Nova Light" panose="020F0302020204030204" pitchFamily="34" charset="0"/>
                <a:hlinkClick r:id="rId5"/>
              </a:rPr>
              <a:t>www.education.gouv.qc.ca/collecteinfo</a:t>
            </a:r>
            <a:r>
              <a:rPr lang="fr-FR" sz="2400" dirty="0">
                <a:solidFill>
                  <a:schemeClr val="tx1">
                    <a:lumMod val="50000"/>
                    <a:lumOff val="50000"/>
                  </a:schemeClr>
                </a:solidFill>
                <a:latin typeface="Arial Nova Light" panose="020F0302020204030204" pitchFamily="34" charset="0"/>
              </a:rPr>
              <a:t> . </a:t>
            </a:r>
          </a:p>
          <a:p>
            <a:pPr>
              <a:buClr>
                <a:srgbClr val="0D8075"/>
              </a:buClr>
            </a:pPr>
            <a:endParaRPr lang="fr-FR" sz="2400" dirty="0">
              <a:solidFill>
                <a:schemeClr val="tx1">
                  <a:lumMod val="50000"/>
                  <a:lumOff val="50000"/>
                </a:schemeClr>
              </a:solidFill>
              <a:latin typeface="Arial Nova Light" panose="020F0302020204030204" pitchFamily="34" charset="0"/>
            </a:endParaRPr>
          </a:p>
        </p:txBody>
      </p:sp>
      <p:pic>
        <p:nvPicPr>
          <p:cNvPr id="4" name="Image 3">
            <a:extLst>
              <a:ext uri="{FF2B5EF4-FFF2-40B4-BE49-F238E27FC236}">
                <a16:creationId xmlns:a16="http://schemas.microsoft.com/office/drawing/2014/main" id="{1848B2B8-DE7B-54D3-EE65-DEB568147FAD}"/>
              </a:ext>
            </a:extLst>
          </p:cNvPr>
          <p:cNvPicPr>
            <a:picLocks noChangeAspect="1"/>
          </p:cNvPicPr>
          <p:nvPr/>
        </p:nvPicPr>
        <p:blipFill>
          <a:blip r:embed="rId6"/>
          <a:stretch>
            <a:fillRect/>
          </a:stretch>
        </p:blipFill>
        <p:spPr>
          <a:xfrm>
            <a:off x="8519944" y="5496025"/>
            <a:ext cx="3511443" cy="1214649"/>
          </a:xfrm>
          <a:prstGeom prst="rect">
            <a:avLst/>
          </a:prstGeom>
        </p:spPr>
      </p:pic>
    </p:spTree>
    <p:extLst>
      <p:ext uri="{BB962C8B-B14F-4D97-AF65-F5344CB8AC3E}">
        <p14:creationId xmlns:p14="http://schemas.microsoft.com/office/powerpoint/2010/main" val="200933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ÉTAPE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fontScale="85000" lnSpcReduction="20000"/>
          </a:bodyPr>
          <a:lstStyle/>
          <a:p>
            <a:pPr>
              <a:buClr>
                <a:srgbClr val="0D8075"/>
              </a:buClr>
            </a:pPr>
            <a:r>
              <a:rPr lang="fr-FR" sz="2400" dirty="0">
                <a:solidFill>
                  <a:schemeClr val="tx1">
                    <a:lumMod val="50000"/>
                    <a:lumOff val="50000"/>
                  </a:schemeClr>
                </a:solidFill>
                <a:latin typeface="Arial Nova Light" panose="020F0302020204030204" pitchFamily="34" charset="0"/>
              </a:rPr>
              <a:t>Permet à un établissement d’enseignement privé de faire une demande relative à son permis. </a:t>
            </a:r>
          </a:p>
          <a:p>
            <a:pPr>
              <a:buClr>
                <a:srgbClr val="0D8075"/>
              </a:buClr>
            </a:pPr>
            <a:r>
              <a:rPr lang="fr-FR" sz="2400" dirty="0">
                <a:solidFill>
                  <a:schemeClr val="tx1">
                    <a:lumMod val="50000"/>
                    <a:lumOff val="50000"/>
                  </a:schemeClr>
                </a:solidFill>
                <a:latin typeface="Arial Nova Light" panose="020F0302020204030204" pitchFamily="34" charset="0"/>
              </a:rPr>
              <a:t>Permet le traitement des informations pour les gestionnaires d’écoles privées et la Direction de l'enseignement privé (DEP). </a:t>
            </a:r>
          </a:p>
          <a:p>
            <a:r>
              <a:rPr lang="fr-FR" sz="2400" dirty="0">
                <a:solidFill>
                  <a:schemeClr val="tx1">
                    <a:lumMod val="50000"/>
                    <a:lumOff val="50000"/>
                  </a:schemeClr>
                </a:solidFill>
                <a:latin typeface="Arial Nova Light" panose="020F0302020204030204" pitchFamily="34" charset="0"/>
              </a:rPr>
              <a:t>Le permis délivré à un établissement d’enseignement privé est valide pour une période déterminée.</a:t>
            </a:r>
          </a:p>
          <a:p>
            <a:r>
              <a:rPr lang="fr-FR" sz="2400" dirty="0">
                <a:solidFill>
                  <a:schemeClr val="tx1">
                    <a:lumMod val="50000"/>
                    <a:lumOff val="50000"/>
                  </a:schemeClr>
                </a:solidFill>
                <a:latin typeface="Arial Nova Light" panose="020F0302020204030204" pitchFamily="34" charset="0"/>
              </a:rPr>
              <a:t>Une demande de renouvellement ou de modification du permis (adresse, installation, services éducatifs ou programmes) doit être présentée au Ministère au plus tard le 1er novembre précédant l’année scolaire visée par la demande.</a:t>
            </a:r>
          </a:p>
          <a:p>
            <a:r>
              <a:rPr lang="fr-FR" sz="2400" dirty="0">
                <a:solidFill>
                  <a:schemeClr val="tx1">
                    <a:lumMod val="50000"/>
                    <a:lumOff val="50000"/>
                  </a:schemeClr>
                </a:solidFill>
                <a:latin typeface="Arial Nova Light" panose="020F0302020204030204" pitchFamily="34" charset="0"/>
              </a:rPr>
              <a:t>Pour les autres demandes citées ci-dessous, le gestionnaire doit communiquer avec la personne responsable de son établissement à la DEP : </a:t>
            </a:r>
          </a:p>
          <a:p>
            <a:pPr lvl="1"/>
            <a:r>
              <a:rPr lang="fr-FR" sz="2000" dirty="0">
                <a:solidFill>
                  <a:schemeClr val="tx1">
                    <a:lumMod val="50000"/>
                    <a:lumOff val="50000"/>
                  </a:schemeClr>
                </a:solidFill>
                <a:latin typeface="Arial Nova Light" panose="020F0302020204030204" pitchFamily="34" charset="0"/>
              </a:rPr>
              <a:t>modification du nom de l’établissement ou de l’installation; </a:t>
            </a:r>
          </a:p>
          <a:p>
            <a:pPr lvl="1"/>
            <a:r>
              <a:rPr lang="fr-FR" sz="2000" dirty="0">
                <a:solidFill>
                  <a:schemeClr val="tx1">
                    <a:lumMod val="50000"/>
                    <a:lumOff val="50000"/>
                  </a:schemeClr>
                </a:solidFill>
                <a:latin typeface="Arial Nova Light" panose="020F0302020204030204" pitchFamily="34" charset="0"/>
              </a:rPr>
              <a:t>modification du nom du titulaire du permis; </a:t>
            </a:r>
          </a:p>
          <a:p>
            <a:pPr lvl="1"/>
            <a:r>
              <a:rPr lang="fr-FR" sz="2000" dirty="0">
                <a:solidFill>
                  <a:schemeClr val="tx1">
                    <a:lumMod val="50000"/>
                    <a:lumOff val="50000"/>
                  </a:schemeClr>
                </a:solidFill>
                <a:latin typeface="Arial Nova Light" panose="020F0302020204030204" pitchFamily="34" charset="0"/>
              </a:rPr>
              <a:t>renseignements demandés aux établissements d’enseignement privés sans échéance; </a:t>
            </a:r>
          </a:p>
          <a:p>
            <a:pPr lvl="1"/>
            <a:r>
              <a:rPr lang="fr-CA" sz="2000" dirty="0">
                <a:solidFill>
                  <a:schemeClr val="tx1">
                    <a:lumMod val="50000"/>
                    <a:lumOff val="50000"/>
                  </a:schemeClr>
                </a:solidFill>
                <a:latin typeface="Arial Nova Light" panose="020F0302020204030204" pitchFamily="34" charset="0"/>
              </a:rPr>
              <a:t>vente, cession ou fusion; </a:t>
            </a:r>
          </a:p>
          <a:p>
            <a:pPr lvl="1"/>
            <a:r>
              <a:rPr lang="fr-CA" sz="2000" dirty="0">
                <a:solidFill>
                  <a:schemeClr val="tx1">
                    <a:lumMod val="50000"/>
                    <a:lumOff val="50000"/>
                  </a:schemeClr>
                </a:solidFill>
                <a:latin typeface="Arial Nova Light" panose="020F0302020204030204" pitchFamily="34" charset="0"/>
              </a:rPr>
              <a:t>fermeture. </a:t>
            </a:r>
          </a:p>
        </p:txBody>
      </p:sp>
      <p:pic>
        <p:nvPicPr>
          <p:cNvPr id="4" name="Image 3">
            <a:extLst>
              <a:ext uri="{FF2B5EF4-FFF2-40B4-BE49-F238E27FC236}">
                <a16:creationId xmlns:a16="http://schemas.microsoft.com/office/drawing/2014/main" id="{31B84CA8-65D0-B7FD-901F-EE6690269DAA}"/>
              </a:ext>
            </a:extLst>
          </p:cNvPr>
          <p:cNvPicPr>
            <a:picLocks noChangeAspect="1"/>
          </p:cNvPicPr>
          <p:nvPr/>
        </p:nvPicPr>
        <p:blipFill>
          <a:blip r:embed="rId4"/>
          <a:stretch>
            <a:fillRect/>
          </a:stretch>
        </p:blipFill>
        <p:spPr>
          <a:xfrm>
            <a:off x="8806904" y="5524902"/>
            <a:ext cx="3217397" cy="1198480"/>
          </a:xfrm>
          <a:prstGeom prst="rect">
            <a:avLst/>
          </a:prstGeom>
        </p:spPr>
      </p:pic>
    </p:spTree>
    <p:extLst>
      <p:ext uri="{BB962C8B-B14F-4D97-AF65-F5344CB8AC3E}">
        <p14:creationId xmlns:p14="http://schemas.microsoft.com/office/powerpoint/2010/main" val="87377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ÉTAPE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r>
              <a:rPr lang="fr-FR" sz="2400" dirty="0">
                <a:solidFill>
                  <a:schemeClr val="tx1">
                    <a:lumMod val="50000"/>
                    <a:lumOff val="50000"/>
                  </a:schemeClr>
                </a:solidFill>
                <a:latin typeface="Arial Nova Light" panose="020F0302020204030204" pitchFamily="34" charset="0"/>
              </a:rPr>
              <a:t>Pour obtenir un accès au système ETAPE, remplir le formulaire à cet effet, y joindre la résolution du conseil d’administration et transmettre le tout par courriel. </a:t>
            </a: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31B84CA8-65D0-B7FD-901F-EE6690269DAA}"/>
              </a:ext>
            </a:extLst>
          </p:cNvPr>
          <p:cNvPicPr>
            <a:picLocks noChangeAspect="1"/>
          </p:cNvPicPr>
          <p:nvPr/>
        </p:nvPicPr>
        <p:blipFill>
          <a:blip r:embed="rId4"/>
          <a:stretch>
            <a:fillRect/>
          </a:stretch>
        </p:blipFill>
        <p:spPr>
          <a:xfrm>
            <a:off x="8806904" y="5524902"/>
            <a:ext cx="3217397" cy="1198480"/>
          </a:xfrm>
          <a:prstGeom prst="rect">
            <a:avLst/>
          </a:prstGeom>
        </p:spPr>
      </p:pic>
    </p:spTree>
    <p:extLst>
      <p:ext uri="{BB962C8B-B14F-4D97-AF65-F5344CB8AC3E}">
        <p14:creationId xmlns:p14="http://schemas.microsoft.com/office/powerpoint/2010/main" val="102756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GDUNO</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r>
              <a:rPr lang="fr-FR" sz="2400" dirty="0">
                <a:solidFill>
                  <a:schemeClr val="tx1">
                    <a:lumMod val="50000"/>
                    <a:lumOff val="50000"/>
                  </a:schemeClr>
                </a:solidFill>
                <a:latin typeface="Arial Nova Light" panose="020F0302020204030204" pitchFamily="34" charset="0"/>
              </a:rPr>
              <a:t>Système informatique du MEQ qui gère la base de données liée à la définition des organismes scolaires</a:t>
            </a:r>
          </a:p>
          <a:p>
            <a:pPr>
              <a:buClr>
                <a:srgbClr val="0D8075"/>
              </a:buClr>
            </a:pPr>
            <a:r>
              <a:rPr lang="fr-FR" sz="2400" dirty="0">
                <a:solidFill>
                  <a:schemeClr val="tx1">
                    <a:lumMod val="50000"/>
                    <a:lumOff val="50000"/>
                  </a:schemeClr>
                </a:solidFill>
                <a:latin typeface="Arial Nova Light" panose="020F0302020204030204" pitchFamily="34" charset="0"/>
              </a:rPr>
              <a:t>Il contient notamment :</a:t>
            </a:r>
          </a:p>
          <a:p>
            <a:pPr lvl="1">
              <a:buClr>
                <a:srgbClr val="0D8075"/>
              </a:buClr>
            </a:pPr>
            <a:r>
              <a:rPr lang="fr-FR" sz="2000" dirty="0">
                <a:solidFill>
                  <a:schemeClr val="tx1">
                    <a:lumMod val="50000"/>
                    <a:lumOff val="50000"/>
                  </a:schemeClr>
                </a:solidFill>
                <a:latin typeface="Arial Nova Light" panose="020F0302020204030204" pitchFamily="34" charset="0"/>
              </a:rPr>
              <a:t>les codes d’organismes scolaires</a:t>
            </a:r>
          </a:p>
          <a:p>
            <a:pPr lvl="1">
              <a:buClr>
                <a:srgbClr val="0D8075"/>
              </a:buClr>
            </a:pPr>
            <a:r>
              <a:rPr lang="fr-FR" sz="2000" dirty="0">
                <a:solidFill>
                  <a:schemeClr val="tx1">
                    <a:lumMod val="50000"/>
                    <a:lumOff val="50000"/>
                  </a:schemeClr>
                </a:solidFill>
                <a:latin typeface="Arial Nova Light" panose="020F0302020204030204" pitchFamily="34" charset="0"/>
              </a:rPr>
              <a:t>les noms officiels</a:t>
            </a:r>
          </a:p>
          <a:p>
            <a:pPr lvl="1">
              <a:buClr>
                <a:srgbClr val="0D8075"/>
              </a:buClr>
            </a:pPr>
            <a:r>
              <a:rPr lang="fr-FR" sz="2000" dirty="0">
                <a:solidFill>
                  <a:schemeClr val="tx1">
                    <a:lumMod val="50000"/>
                    <a:lumOff val="50000"/>
                  </a:schemeClr>
                </a:solidFill>
                <a:latin typeface="Arial Nova Light" panose="020F0302020204030204" pitchFamily="34" charset="0"/>
              </a:rPr>
              <a:t>les coordonnées et les noms des directeurs.</a:t>
            </a:r>
          </a:p>
          <a:p>
            <a:pPr lvl="1">
              <a:buClr>
                <a:srgbClr val="0D8075"/>
              </a:buClr>
            </a:pPr>
            <a:endParaRPr lang="fr-FR" sz="2000" dirty="0">
              <a:solidFill>
                <a:schemeClr val="tx1">
                  <a:lumMod val="50000"/>
                  <a:lumOff val="50000"/>
                </a:schemeClr>
              </a:solidFill>
              <a:latin typeface="Arial Nova Light" panose="020F0302020204030204" pitchFamily="34" charset="0"/>
            </a:endParaRPr>
          </a:p>
          <a:p>
            <a:pPr>
              <a:buClr>
                <a:srgbClr val="0D8075"/>
              </a:buClr>
            </a:pPr>
            <a:r>
              <a:rPr lang="fr-FR" sz="2400" dirty="0">
                <a:solidFill>
                  <a:schemeClr val="tx1">
                    <a:lumMod val="50000"/>
                    <a:lumOff val="50000"/>
                  </a:schemeClr>
                </a:solidFill>
                <a:latin typeface="Arial Nova Light" panose="020F0302020204030204" pitchFamily="34" charset="0"/>
              </a:rPr>
              <a:t>On peut le comparer à un bottin téléphonique, même s’il est beaucoup plus élaboré et complexe. De plus, certains renseignements sont accessibles au grand public dans le site Web du Ministère à l’adresse </a:t>
            </a:r>
            <a:r>
              <a:rPr lang="fr-FR" sz="2400" dirty="0">
                <a:solidFill>
                  <a:schemeClr val="tx1">
                    <a:lumMod val="50000"/>
                    <a:lumOff val="50000"/>
                  </a:schemeClr>
                </a:solidFill>
                <a:latin typeface="Arial Nova Light" panose="020F0302020204030204" pitchFamily="34" charset="0"/>
                <a:hlinkClick r:id="rId4"/>
              </a:rPr>
              <a:t>http://www.education.gouv.qc.ca/trouver-une-ecole/</a:t>
            </a:r>
            <a:r>
              <a:rPr lang="fr-FR" sz="2400" dirty="0">
                <a:solidFill>
                  <a:schemeClr val="tx1">
                    <a:lumMod val="50000"/>
                    <a:lumOff val="50000"/>
                  </a:schemeClr>
                </a:solidFill>
                <a:latin typeface="Arial Nova Light" panose="020F0302020204030204" pitchFamily="34" charset="0"/>
              </a:rPr>
              <a:t>  . </a:t>
            </a: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7488B3A0-1860-6CA0-BA53-DBD83C2B2E23}"/>
              </a:ext>
            </a:extLst>
          </p:cNvPr>
          <p:cNvPicPr>
            <a:picLocks noChangeAspect="1"/>
          </p:cNvPicPr>
          <p:nvPr/>
        </p:nvPicPr>
        <p:blipFill>
          <a:blip r:embed="rId5"/>
          <a:stretch>
            <a:fillRect/>
          </a:stretch>
        </p:blipFill>
        <p:spPr>
          <a:xfrm>
            <a:off x="9606013" y="5155554"/>
            <a:ext cx="2458342" cy="1553978"/>
          </a:xfrm>
          <a:prstGeom prst="rect">
            <a:avLst/>
          </a:prstGeom>
        </p:spPr>
      </p:pic>
    </p:spTree>
    <p:extLst>
      <p:ext uri="{BB962C8B-B14F-4D97-AF65-F5344CB8AC3E}">
        <p14:creationId xmlns:p14="http://schemas.microsoft.com/office/powerpoint/2010/main" val="118461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GDUNO</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a:bodyPr>
          <a:lstStyle/>
          <a:p>
            <a:pPr>
              <a:buClr>
                <a:srgbClr val="0D8075"/>
              </a:buClr>
            </a:pPr>
            <a:r>
              <a:rPr lang="fr-FR" sz="2400" dirty="0">
                <a:solidFill>
                  <a:schemeClr val="tx1">
                    <a:lumMod val="50000"/>
                    <a:lumOff val="50000"/>
                  </a:schemeClr>
                </a:solidFill>
                <a:latin typeface="Arial Nova Light" panose="020F0302020204030204" pitchFamily="34" charset="0"/>
              </a:rPr>
              <a:t>Plusieurs applications ministérielles valident leurs données par GDUNO. Par exemple :</a:t>
            </a:r>
          </a:p>
          <a:p>
            <a:pPr lvl="1">
              <a:buClr>
                <a:srgbClr val="0D8075"/>
              </a:buClr>
            </a:pPr>
            <a:r>
              <a:rPr lang="fr-FR" sz="2000" dirty="0">
                <a:solidFill>
                  <a:schemeClr val="tx1">
                    <a:lumMod val="50000"/>
                    <a:lumOff val="50000"/>
                  </a:schemeClr>
                </a:solidFill>
                <a:latin typeface="Arial Nova Light" panose="020F0302020204030204" pitchFamily="34" charset="0"/>
              </a:rPr>
              <a:t>lorsque le système Charlemagne reçoit une déclaration d’élèves, il vérifie dans GDUNO si l’organisme est valide, s’il peut offrir ce service éducatif, cette langue ou ce programme. </a:t>
            </a:r>
          </a:p>
          <a:p>
            <a:pPr lvl="1">
              <a:buClr>
                <a:srgbClr val="0D8075"/>
              </a:buClr>
            </a:pPr>
            <a:r>
              <a:rPr lang="fr-FR" sz="2000" dirty="0">
                <a:solidFill>
                  <a:schemeClr val="tx1">
                    <a:lumMod val="50000"/>
                    <a:lumOff val="50000"/>
                  </a:schemeClr>
                </a:solidFill>
                <a:latin typeface="Arial Nova Light" panose="020F0302020204030204" pitchFamily="34" charset="0"/>
              </a:rPr>
              <a:t>pour les communications avec les divers responsables d’établissement.</a:t>
            </a:r>
          </a:p>
          <a:p>
            <a:pPr>
              <a:buClr>
                <a:srgbClr val="0D8075"/>
              </a:buClr>
            </a:pPr>
            <a:r>
              <a:rPr lang="fr-FR" sz="2400" dirty="0">
                <a:solidFill>
                  <a:schemeClr val="tx1">
                    <a:lumMod val="50000"/>
                    <a:lumOff val="50000"/>
                  </a:schemeClr>
                </a:solidFill>
                <a:latin typeface="Arial Nova Light" panose="020F0302020204030204" pitchFamily="34" charset="0"/>
              </a:rPr>
              <a:t>Chaque établissement est responsable de valider et de modifier certains éléments de la fiche de l’établissement et de ses installations. </a:t>
            </a:r>
          </a:p>
          <a:p>
            <a:pPr>
              <a:buClr>
                <a:srgbClr val="0D8075"/>
              </a:buClr>
            </a:pPr>
            <a:r>
              <a:rPr lang="fr-FR" sz="2400" dirty="0">
                <a:solidFill>
                  <a:schemeClr val="tx1">
                    <a:lumMod val="50000"/>
                    <a:lumOff val="50000"/>
                  </a:schemeClr>
                </a:solidFill>
                <a:latin typeface="Arial Nova Light" panose="020F0302020204030204" pitchFamily="34" charset="0"/>
              </a:rPr>
              <a:t>GDUNO est accessible à longueur d’année. Cependant, il est fortement conseillé de vérifier les renseignements après le 1er juillet                               en prévision de la prochaine rentrée scolaire.</a:t>
            </a:r>
          </a:p>
        </p:txBody>
      </p:sp>
      <p:pic>
        <p:nvPicPr>
          <p:cNvPr id="4" name="Image 3">
            <a:extLst>
              <a:ext uri="{FF2B5EF4-FFF2-40B4-BE49-F238E27FC236}">
                <a16:creationId xmlns:a16="http://schemas.microsoft.com/office/drawing/2014/main" id="{7488B3A0-1860-6CA0-BA53-DBD83C2B2E23}"/>
              </a:ext>
            </a:extLst>
          </p:cNvPr>
          <p:cNvPicPr>
            <a:picLocks noChangeAspect="1"/>
          </p:cNvPicPr>
          <p:nvPr/>
        </p:nvPicPr>
        <p:blipFill>
          <a:blip r:embed="rId4"/>
          <a:stretch>
            <a:fillRect/>
          </a:stretch>
        </p:blipFill>
        <p:spPr>
          <a:xfrm>
            <a:off x="9606013" y="5155554"/>
            <a:ext cx="2458342" cy="1553978"/>
          </a:xfrm>
          <a:prstGeom prst="rect">
            <a:avLst/>
          </a:prstGeom>
        </p:spPr>
      </p:pic>
    </p:spTree>
    <p:extLst>
      <p:ext uri="{BB962C8B-B14F-4D97-AF65-F5344CB8AC3E}">
        <p14:creationId xmlns:p14="http://schemas.microsoft.com/office/powerpoint/2010/main" val="55416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Les mots clés</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marL="457200" indent="-457200">
              <a:buClr>
                <a:srgbClr val="0D8075"/>
              </a:buClr>
              <a:buFont typeface="+mj-lt"/>
              <a:buAutoNum type="arabicPeriod"/>
            </a:pP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ARIANE			</a:t>
            </a: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sym typeface="Wingdings" panose="05000000000000000000" pitchFamily="2" charset="2"/>
              </a:rPr>
              <a:t> 	CODE PERMANENT</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sym typeface="Wingdings" panose="05000000000000000000" pitchFamily="2" charset="2"/>
              </a:rPr>
              <a:t>ADAN			 	ENSEIGNEMENT EN ANGLAIS</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sym typeface="Wingdings" panose="05000000000000000000" pitchFamily="2" charset="2"/>
              </a:rPr>
              <a:t>CHARLEMAGNE			DÉCLARATION</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sym typeface="Wingdings" panose="05000000000000000000" pitchFamily="2" charset="2"/>
              </a:rPr>
              <a:t>ÉTAPE				PERMIS DE L’ÉTABLISSEMENT</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sym typeface="Wingdings" panose="05000000000000000000" pitchFamily="2" charset="2"/>
              </a:rPr>
              <a:t>GDUNO				COMMUNICATION AVEC LE MEQ</a:t>
            </a: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spTree>
    <p:extLst>
      <p:ext uri="{BB962C8B-B14F-4D97-AF65-F5344CB8AC3E}">
        <p14:creationId xmlns:p14="http://schemas.microsoft.com/office/powerpoint/2010/main" val="353408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5 POINTS À RETENIR</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marL="457200" indent="-457200">
              <a:buClr>
                <a:srgbClr val="0D8075"/>
              </a:buClr>
              <a:buFont typeface="+mj-lt"/>
              <a:buAutoNum type="arabicPeriod"/>
            </a:pP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Nommer les personnes responsables pour chacun de ces systèmes.</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Idéalement, pour la saine gestion des risques, il devrait y avoir plus d’une personne qui connaissent chacun des systèmes.</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Assurez-vous de valider vos accès en prévision d’une nouvelle rentrée scolaire.</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Utilisez les adresses courriels de soutien aux tâches en cas de questions.</a:t>
            </a:r>
          </a:p>
          <a:p>
            <a:pPr marL="457200" indent="-457200">
              <a:buClr>
                <a:srgbClr val="0D8075"/>
              </a:buClr>
              <a:buFont typeface="+mj-lt"/>
              <a:buAutoNum type="arabicPeriod"/>
            </a:pP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Il est important de mettre vos informations à jour dans le système </a:t>
            </a:r>
            <a:r>
              <a:rPr lang="fr-FR" sz="2400" b="1" dirty="0">
                <a:solidFill>
                  <a:schemeClr val="tx1">
                    <a:lumMod val="50000"/>
                    <a:lumOff val="50000"/>
                  </a:schemeClr>
                </a:solidFill>
                <a:latin typeface="Arial Nova Light" panose="020F0302020204030204" pitchFamily="34" charset="0"/>
                <a:cs typeface="Arial Nova Light" panose="020F0302020204030204" pitchFamily="34" charset="0"/>
              </a:rPr>
              <a:t>GDUNO</a:t>
            </a:r>
            <a:r>
              <a:rPr lang="fr-FR" sz="2400" dirty="0">
                <a:solidFill>
                  <a:schemeClr val="tx1">
                    <a:lumMod val="50000"/>
                    <a:lumOff val="50000"/>
                  </a:schemeClr>
                </a:solidFill>
                <a:latin typeface="Arial Nova Light" panose="020F0302020204030204" pitchFamily="34" charset="0"/>
                <a:cs typeface="Arial Nova Light" panose="020F0302020204030204" pitchFamily="34" charset="0"/>
              </a:rPr>
              <a:t> afin de recevoir les communications du MEQ.</a:t>
            </a: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spTree>
    <p:extLst>
      <p:ext uri="{BB962C8B-B14F-4D97-AF65-F5344CB8AC3E}">
        <p14:creationId xmlns:p14="http://schemas.microsoft.com/office/powerpoint/2010/main" val="771344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87E7E-C693-6348-8D0C-469C1ABBEAB2}"/>
              </a:ext>
            </a:extLst>
          </p:cNvPr>
          <p:cNvSpPr>
            <a:spLocks noGrp="1"/>
          </p:cNvSpPr>
          <p:nvPr>
            <p:ph type="ctrTitle"/>
          </p:nvPr>
        </p:nvSpPr>
        <p:spPr>
          <a:xfrm>
            <a:off x="914400" y="2223523"/>
            <a:ext cx="10363200" cy="636375"/>
          </a:xfrm>
          <a:noFill/>
          <a:ln>
            <a:noFill/>
          </a:ln>
        </p:spPr>
        <p:txBody>
          <a:bodyPr>
            <a:normAutofit/>
          </a:bodyPr>
          <a:lstStyle/>
          <a:p>
            <a:r>
              <a:rPr lang="fr-FR" sz="3200" b="1" dirty="0">
                <a:solidFill>
                  <a:schemeClr val="accent5">
                    <a:lumMod val="50000"/>
                  </a:schemeClr>
                </a:solidFill>
                <a:latin typeface="Arial Nova" panose="020B0304020202020204" pitchFamily="34" charset="0"/>
              </a:rPr>
              <a:t>LES SIX SYSTÈMES DU MEQ</a:t>
            </a:r>
            <a:endParaRPr lang="fr-FR" sz="3200" dirty="0">
              <a:solidFill>
                <a:schemeClr val="accent5">
                  <a:lumMod val="50000"/>
                </a:schemeClr>
              </a:solidFill>
              <a:latin typeface="Arial Nova" panose="020B0304020202020204" pitchFamily="34" charset="0"/>
            </a:endParaRPr>
          </a:p>
        </p:txBody>
      </p:sp>
      <p:sp>
        <p:nvSpPr>
          <p:cNvPr id="11" name="ZoneTexte 10">
            <a:extLst>
              <a:ext uri="{FF2B5EF4-FFF2-40B4-BE49-F238E27FC236}">
                <a16:creationId xmlns:a16="http://schemas.microsoft.com/office/drawing/2014/main" id="{D5D102A7-215C-524C-89F1-07B27BCE81A7}"/>
              </a:ext>
            </a:extLst>
          </p:cNvPr>
          <p:cNvSpPr txBox="1"/>
          <p:nvPr/>
        </p:nvSpPr>
        <p:spPr>
          <a:xfrm>
            <a:off x="0" y="2881523"/>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D8075"/>
                </a:solidFill>
                <a:effectLst/>
                <a:uLnTx/>
                <a:uFillTx/>
                <a:latin typeface="Arial Nova" panose="020B0304020202020204" pitchFamily="34" charset="0"/>
                <a:ea typeface="+mn-ea"/>
                <a:cs typeface="+mn-cs"/>
              </a:rPr>
              <a:t>Les plus utiles aux gestionnaires d’établissements d’enseignements privés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D8075"/>
                </a:solidFill>
                <a:effectLst/>
                <a:uLnTx/>
                <a:uFillTx/>
                <a:latin typeface="Arial Nova" panose="020B0304020202020204" pitchFamily="34" charset="0"/>
                <a:ea typeface="+mn-ea"/>
                <a:cs typeface="+mn-cs"/>
              </a:rPr>
              <a:t> du préscolaire, du primaire et du secondaire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re 1">
            <a:extLst>
              <a:ext uri="{FF2B5EF4-FFF2-40B4-BE49-F238E27FC236}">
                <a16:creationId xmlns:a16="http://schemas.microsoft.com/office/drawing/2014/main" id="{344F67A6-9A91-BF4A-AB6E-A0B9CE3C3B60}"/>
              </a:ext>
            </a:extLst>
          </p:cNvPr>
          <p:cNvSpPr txBox="1">
            <a:spLocks/>
          </p:cNvSpPr>
          <p:nvPr/>
        </p:nvSpPr>
        <p:spPr>
          <a:xfrm>
            <a:off x="914400" y="4150333"/>
            <a:ext cx="10363200" cy="636375"/>
          </a:xfrm>
          <a:prstGeom prst="rect">
            <a:avLst/>
          </a:prstGeom>
          <a:noFill/>
          <a:ln>
            <a:noFill/>
          </a:ln>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Arial Nova" panose="020B0304020202020204" pitchFamily="34" charset="0"/>
                <a:ea typeface="+mj-ea"/>
                <a:cs typeface="+mj-cs"/>
              </a:rPr>
              <a:t>FÉVRIER 2023</a:t>
            </a:r>
          </a:p>
        </p:txBody>
      </p:sp>
      <p:sp>
        <p:nvSpPr>
          <p:cNvPr id="13" name="Sous-titre 2">
            <a:extLst>
              <a:ext uri="{FF2B5EF4-FFF2-40B4-BE49-F238E27FC236}">
                <a16:creationId xmlns:a16="http://schemas.microsoft.com/office/drawing/2014/main" id="{B9CBF68E-CEE3-2D43-B3BF-E480A99C5962}"/>
              </a:ext>
            </a:extLst>
          </p:cNvPr>
          <p:cNvSpPr txBox="1">
            <a:spLocks/>
          </p:cNvSpPr>
          <p:nvPr/>
        </p:nvSpPr>
        <p:spPr>
          <a:xfrm>
            <a:off x="1828800" y="4687855"/>
            <a:ext cx="8534400" cy="438665"/>
          </a:xfrm>
          <a:prstGeom prst="rect">
            <a:avLst/>
          </a:prstGeom>
        </p:spPr>
        <p:txBody>
          <a:bodyPr vert="horz" lIns="91440" tIns="45720" rIns="91440" bIns="45720" rtlCol="0">
            <a:normAutofit/>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endParaRPr kumimoji="0" lang="fr-FR" sz="12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49918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676232" y="5200879"/>
            <a:ext cx="8082447" cy="802111"/>
          </a:xfrm>
        </p:spPr>
        <p:txBody>
          <a:bodyPr vert="horz" lIns="91440" tIns="45720" rIns="91440" bIns="45720" rtlCol="0" anchor="ctr">
            <a:normAutofit/>
          </a:bodyPr>
          <a:lstStyle/>
          <a:p>
            <a:pPr algn="r"/>
            <a:r>
              <a:rPr lang="en-US" sz="3700" b="1" kern="1200">
                <a:solidFill>
                  <a:schemeClr val="tx1"/>
                </a:solidFill>
                <a:latin typeface="+mj-lt"/>
                <a:ea typeface="+mj-ea"/>
                <a:cs typeface="+mj-cs"/>
              </a:rPr>
              <a:t>Les six systèmes du MEQ les plus utiles</a:t>
            </a:r>
            <a:endParaRPr lang="en-US" sz="3700" kern="1200">
              <a:solidFill>
                <a:schemeClr val="tx1"/>
              </a:solidFill>
              <a:latin typeface="+mj-lt"/>
              <a:ea typeface="+mj-ea"/>
              <a:cs typeface="+mj-cs"/>
            </a:endParaRPr>
          </a:p>
        </p:txBody>
      </p:sp>
      <p:sp>
        <p:nvSpPr>
          <p:cNvPr id="1071" name="Rectangle 1030">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 SIX SYSTÈMES DU MINISTÈRE">
            <a:extLst>
              <a:ext uri="{FF2B5EF4-FFF2-40B4-BE49-F238E27FC236}">
                <a16:creationId xmlns:a16="http://schemas.microsoft.com/office/drawing/2014/main" id="{FECECB33-1049-B1F7-70DC-BF2EF25C33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0" r="-574" b="1662"/>
          <a:stretch/>
        </p:blipFill>
        <p:spPr bwMode="auto">
          <a:xfrm>
            <a:off x="709232" y="867825"/>
            <a:ext cx="1047722" cy="381969"/>
          </a:xfrm>
          <a:prstGeom prst="rect">
            <a:avLst/>
          </a:prstGeom>
          <a:noFill/>
          <a:extLst>
            <a:ext uri="{909E8E84-426E-40DD-AFC4-6F175D3DCCD1}">
              <a14:hiddenFill xmlns:a14="http://schemas.microsoft.com/office/drawing/2010/main">
                <a:solidFill>
                  <a:srgbClr val="FFFFFF"/>
                </a:solidFill>
              </a14:hiddenFill>
            </a:ext>
          </a:extLst>
        </p:spPr>
      </p:pic>
      <p:sp>
        <p:nvSpPr>
          <p:cNvPr id="1072" name="Right Triangle 1032">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3" name="Freeform: Shape 1034">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4" name="Right Triangle 1036">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5" name="Rectangle 1038">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ight Triangle 1040">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7" name="Rectangle 1042">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 14">
            <a:extLst>
              <a:ext uri="{FF2B5EF4-FFF2-40B4-BE49-F238E27FC236}">
                <a16:creationId xmlns:a16="http://schemas.microsoft.com/office/drawing/2014/main" id="{08F73C1C-D24E-E5B3-4D19-2DFDD4D1EBED}"/>
              </a:ext>
            </a:extLst>
          </p:cNvPr>
          <p:cNvPicPr>
            <a:picLocks noChangeAspect="1"/>
          </p:cNvPicPr>
          <p:nvPr/>
        </p:nvPicPr>
        <p:blipFill>
          <a:blip r:embed="rId3"/>
          <a:stretch>
            <a:fillRect/>
          </a:stretch>
        </p:blipFill>
        <p:spPr>
          <a:xfrm>
            <a:off x="6933499" y="1228843"/>
            <a:ext cx="1685012" cy="1065137"/>
          </a:xfrm>
          <a:prstGeom prst="rect">
            <a:avLst/>
          </a:prstGeom>
        </p:spPr>
      </p:pic>
      <p:sp>
        <p:nvSpPr>
          <p:cNvPr id="1078" name="Right Triangle 1044">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3957DAFE-424F-FE1B-B582-728E2C567B4C}"/>
              </a:ext>
            </a:extLst>
          </p:cNvPr>
          <p:cNvPicPr>
            <a:picLocks noChangeAspect="1"/>
          </p:cNvPicPr>
          <p:nvPr/>
        </p:nvPicPr>
        <p:blipFill>
          <a:blip r:embed="rId4"/>
          <a:stretch>
            <a:fillRect/>
          </a:stretch>
        </p:blipFill>
        <p:spPr>
          <a:xfrm>
            <a:off x="847634" y="3450344"/>
            <a:ext cx="1955665" cy="728485"/>
          </a:xfrm>
          <a:prstGeom prst="rect">
            <a:avLst/>
          </a:prstGeom>
        </p:spPr>
      </p:pic>
      <p:sp>
        <p:nvSpPr>
          <p:cNvPr id="1079" name="Rectangle 1046">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ight Triangle 1048">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1" name="Rectangle 1050">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D22490C6-A4B7-9FC4-5319-CBBBF63FCD8B}"/>
              </a:ext>
            </a:extLst>
          </p:cNvPr>
          <p:cNvPicPr>
            <a:picLocks noChangeAspect="1"/>
          </p:cNvPicPr>
          <p:nvPr/>
        </p:nvPicPr>
        <p:blipFill>
          <a:blip r:embed="rId5"/>
          <a:stretch>
            <a:fillRect/>
          </a:stretch>
        </p:blipFill>
        <p:spPr>
          <a:xfrm>
            <a:off x="2635624" y="1816971"/>
            <a:ext cx="2155206" cy="689665"/>
          </a:xfrm>
          <a:prstGeom prst="rect">
            <a:avLst/>
          </a:prstGeom>
        </p:spPr>
      </p:pic>
      <p:pic>
        <p:nvPicPr>
          <p:cNvPr id="11" name="Image 10">
            <a:extLst>
              <a:ext uri="{FF2B5EF4-FFF2-40B4-BE49-F238E27FC236}">
                <a16:creationId xmlns:a16="http://schemas.microsoft.com/office/drawing/2014/main" id="{4E26FB78-D2D0-8D85-0FAC-2E039009B6DA}"/>
              </a:ext>
            </a:extLst>
          </p:cNvPr>
          <p:cNvPicPr>
            <a:picLocks noChangeAspect="1"/>
          </p:cNvPicPr>
          <p:nvPr/>
        </p:nvPicPr>
        <p:blipFill>
          <a:blip r:embed="rId6"/>
          <a:stretch>
            <a:fillRect/>
          </a:stretch>
        </p:blipFill>
        <p:spPr>
          <a:xfrm>
            <a:off x="4225834" y="3386183"/>
            <a:ext cx="2396155" cy="828858"/>
          </a:xfrm>
          <a:prstGeom prst="rect">
            <a:avLst/>
          </a:prstGeom>
        </p:spPr>
      </p:pic>
      <p:sp>
        <p:nvSpPr>
          <p:cNvPr id="1082" name="Rectangle 1052">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26456021-7F23-CF3B-1B5A-CE99005B4577}"/>
              </a:ext>
            </a:extLst>
          </p:cNvPr>
          <p:cNvPicPr>
            <a:picLocks noChangeAspect="1"/>
          </p:cNvPicPr>
          <p:nvPr/>
        </p:nvPicPr>
        <p:blipFill>
          <a:blip r:embed="rId7"/>
          <a:stretch>
            <a:fillRect/>
          </a:stretch>
        </p:blipFill>
        <p:spPr>
          <a:xfrm>
            <a:off x="8923147" y="2831945"/>
            <a:ext cx="2456770" cy="1154681"/>
          </a:xfrm>
          <a:prstGeom prst="rect">
            <a:avLst/>
          </a:prstGeom>
        </p:spPr>
      </p:pic>
      <p:sp>
        <p:nvSpPr>
          <p:cNvPr id="1083" name="Right Triangle 1054">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FAB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493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ARIANE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a:bodyPr>
          <a:lstStyle/>
          <a:p>
            <a:pPr>
              <a:buClr>
                <a:srgbClr val="0D8075"/>
              </a:buClr>
            </a:pPr>
            <a:r>
              <a:rPr lang="fr-FR" sz="2400" dirty="0">
                <a:solidFill>
                  <a:schemeClr val="tx1">
                    <a:lumMod val="50000"/>
                    <a:lumOff val="50000"/>
                  </a:schemeClr>
                </a:solidFill>
                <a:latin typeface="Arial Nova Light" panose="020F0302020204030204" pitchFamily="34" charset="0"/>
              </a:rPr>
              <a:t>Attribution d’un code permanent aux élèves qui fréquentent le réseau scolaire québécois.</a:t>
            </a:r>
          </a:p>
          <a:p>
            <a:pPr>
              <a:buClr>
                <a:srgbClr val="0D8075"/>
              </a:buClr>
            </a:pPr>
            <a:r>
              <a:rPr lang="fr-FR" sz="2400" dirty="0">
                <a:solidFill>
                  <a:schemeClr val="tx1">
                    <a:lumMod val="50000"/>
                    <a:lumOff val="50000"/>
                  </a:schemeClr>
                </a:solidFill>
                <a:latin typeface="Arial Nova Light" panose="020F0302020204030204" pitchFamily="34" charset="0"/>
              </a:rPr>
              <a:t>Gestion des demandes d’attribution de code permanent à l’élève ; il le suit tout au long de sa formation scolaire. </a:t>
            </a:r>
          </a:p>
          <a:p>
            <a:pPr marL="0" indent="0">
              <a:buClr>
                <a:srgbClr val="0D8075"/>
              </a:buClr>
              <a:buNone/>
            </a:pPr>
            <a:endParaRPr lang="fr-FR" sz="2400" dirty="0">
              <a:solidFill>
                <a:schemeClr val="tx1">
                  <a:lumMod val="50000"/>
                  <a:lumOff val="50000"/>
                </a:schemeClr>
              </a:solidFill>
              <a:latin typeface="Arial Nova Light" panose="020F0302020204030204" pitchFamily="34" charset="0"/>
            </a:endParaRPr>
          </a:p>
          <a:p>
            <a:pPr marL="0" indent="0">
              <a:buClr>
                <a:srgbClr val="0D8075"/>
              </a:buClr>
              <a:buNone/>
            </a:pPr>
            <a:r>
              <a:rPr lang="fr-FR" sz="2400" dirty="0">
                <a:solidFill>
                  <a:schemeClr val="tx1">
                    <a:lumMod val="50000"/>
                    <a:lumOff val="50000"/>
                  </a:schemeClr>
                </a:solidFill>
                <a:latin typeface="Arial Nova Light" panose="020F0302020204030204" pitchFamily="34" charset="0"/>
              </a:rPr>
              <a:t>Le code permanent est essentiel pour faire la déclaration de l’effectif scolaire dans Charlemagne. </a:t>
            </a:r>
          </a:p>
          <a:p>
            <a:pPr marL="0" indent="0">
              <a:buClr>
                <a:srgbClr val="0D8075"/>
              </a:buClr>
              <a:buNone/>
            </a:pPr>
            <a:r>
              <a:rPr lang="fr-FR" sz="2400" dirty="0">
                <a:solidFill>
                  <a:schemeClr val="tx1">
                    <a:lumMod val="50000"/>
                    <a:lumOff val="50000"/>
                  </a:schemeClr>
                </a:solidFill>
                <a:latin typeface="Arial Nova Light" panose="020F0302020204030204" pitchFamily="34" charset="0"/>
              </a:rPr>
              <a:t>Une demande doit être transmise le plus tôt possible pour tout élève de votre établissement qui ne possède pas de code permanent. </a:t>
            </a: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F43C976D-9105-4CB4-958F-1C530AF270A6}"/>
              </a:ext>
            </a:extLst>
          </p:cNvPr>
          <p:cNvPicPr>
            <a:picLocks noChangeAspect="1"/>
          </p:cNvPicPr>
          <p:nvPr/>
        </p:nvPicPr>
        <p:blipFill>
          <a:blip r:embed="rId4"/>
          <a:stretch>
            <a:fillRect/>
          </a:stretch>
        </p:blipFill>
        <p:spPr>
          <a:xfrm>
            <a:off x="9050321" y="5382633"/>
            <a:ext cx="2993739" cy="1407056"/>
          </a:xfrm>
          <a:prstGeom prst="rect">
            <a:avLst/>
          </a:prstGeom>
        </p:spPr>
      </p:pic>
    </p:spTree>
    <p:extLst>
      <p:ext uri="{BB962C8B-B14F-4D97-AF65-F5344CB8AC3E}">
        <p14:creationId xmlns:p14="http://schemas.microsoft.com/office/powerpoint/2010/main" val="7423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ARIANE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r>
              <a:rPr lang="fr-FR" sz="2400" dirty="0">
                <a:solidFill>
                  <a:schemeClr val="tx1">
                    <a:lumMod val="50000"/>
                    <a:lumOff val="50000"/>
                  </a:schemeClr>
                </a:solidFill>
                <a:latin typeface="Arial Nova Light" panose="020F0302020204030204" pitchFamily="34" charset="0"/>
              </a:rPr>
              <a:t>Accessible à longueur d’année.</a:t>
            </a:r>
          </a:p>
          <a:p>
            <a:pPr>
              <a:buClr>
                <a:srgbClr val="0D8075"/>
              </a:buClr>
            </a:pPr>
            <a:r>
              <a:rPr lang="fr-FR" sz="2400" dirty="0">
                <a:solidFill>
                  <a:schemeClr val="tx1">
                    <a:lumMod val="50000"/>
                    <a:lumOff val="50000"/>
                  </a:schemeClr>
                </a:solidFill>
                <a:latin typeface="Arial Nova Light" panose="020F0302020204030204" pitchFamily="34" charset="0"/>
              </a:rPr>
              <a:t>Comme il fournit les codes permanents, il est un préalable pour tous les travaux des autres systèmes ministériel. </a:t>
            </a:r>
          </a:p>
          <a:p>
            <a:r>
              <a:rPr lang="fr-FR" sz="2400" dirty="0">
                <a:solidFill>
                  <a:schemeClr val="tx1">
                    <a:lumMod val="50000"/>
                    <a:lumOff val="50000"/>
                  </a:schemeClr>
                </a:solidFill>
                <a:latin typeface="Arial Nova Light" panose="020F0302020204030204" pitchFamily="34" charset="0"/>
              </a:rPr>
              <a:t>Pour obtenir un accès à ARIANE, il faut remplir le formulaire de l’entente de confidentialité qui permet de désigner une personne responsable et le faire parvenir à </a:t>
            </a:r>
            <a:r>
              <a:rPr lang="fr-FR" sz="2400" dirty="0">
                <a:solidFill>
                  <a:schemeClr val="tx1">
                    <a:lumMod val="50000"/>
                    <a:lumOff val="50000"/>
                  </a:schemeClr>
                </a:solidFill>
                <a:latin typeface="Arial Nova Light" panose="020F0302020204030204" pitchFamily="34" charset="0"/>
                <a:hlinkClick r:id="rId4"/>
              </a:rPr>
              <a:t>ariane-sau@education.gouv.qc.ca</a:t>
            </a:r>
            <a:r>
              <a:rPr lang="fr-FR" sz="2400" dirty="0">
                <a:solidFill>
                  <a:schemeClr val="tx1">
                    <a:lumMod val="50000"/>
                    <a:lumOff val="50000"/>
                  </a:schemeClr>
                </a:solidFill>
                <a:latin typeface="Arial Nova Light" panose="020F0302020204030204" pitchFamily="34" charset="0"/>
              </a:rPr>
              <a:t> . </a:t>
            </a:r>
          </a:p>
          <a:p>
            <a:r>
              <a:rPr lang="fr-FR" sz="2400" dirty="0">
                <a:solidFill>
                  <a:schemeClr val="tx1">
                    <a:lumMod val="50000"/>
                    <a:lumOff val="50000"/>
                  </a:schemeClr>
                </a:solidFill>
                <a:latin typeface="Arial Nova Light" panose="020F0302020204030204" pitchFamily="34" charset="0"/>
              </a:rPr>
              <a:t>Le lien vers le site Ariane est </a:t>
            </a:r>
            <a:r>
              <a:rPr lang="fr-FR" sz="2400" dirty="0">
                <a:solidFill>
                  <a:schemeClr val="tx1">
                    <a:lumMod val="50000"/>
                    <a:lumOff val="50000"/>
                  </a:schemeClr>
                </a:solidFill>
                <a:latin typeface="Arial Nova Light" panose="020F0302020204030204" pitchFamily="34" charset="0"/>
                <a:hlinkClick r:id="rId5"/>
              </a:rPr>
              <a:t>www.education.gouv.qc.ca/ariane</a:t>
            </a:r>
            <a:r>
              <a:rPr lang="fr-FR" sz="2400" dirty="0">
                <a:solidFill>
                  <a:schemeClr val="tx1">
                    <a:lumMod val="50000"/>
                    <a:lumOff val="50000"/>
                  </a:schemeClr>
                </a:solidFill>
                <a:latin typeface="Arial Nova Light" panose="020F0302020204030204" pitchFamily="34" charset="0"/>
              </a:rPr>
              <a:t>  . </a:t>
            </a:r>
          </a:p>
        </p:txBody>
      </p:sp>
      <p:pic>
        <p:nvPicPr>
          <p:cNvPr id="4" name="Image 3">
            <a:extLst>
              <a:ext uri="{FF2B5EF4-FFF2-40B4-BE49-F238E27FC236}">
                <a16:creationId xmlns:a16="http://schemas.microsoft.com/office/drawing/2014/main" id="{F43C976D-9105-4CB4-958F-1C530AF270A6}"/>
              </a:ext>
            </a:extLst>
          </p:cNvPr>
          <p:cNvPicPr>
            <a:picLocks noChangeAspect="1"/>
          </p:cNvPicPr>
          <p:nvPr/>
        </p:nvPicPr>
        <p:blipFill>
          <a:blip r:embed="rId6"/>
          <a:stretch>
            <a:fillRect/>
          </a:stretch>
        </p:blipFill>
        <p:spPr>
          <a:xfrm>
            <a:off x="9050321" y="5357580"/>
            <a:ext cx="2993739" cy="1407056"/>
          </a:xfrm>
          <a:prstGeom prst="rect">
            <a:avLst/>
          </a:prstGeom>
        </p:spPr>
      </p:pic>
    </p:spTree>
    <p:extLst>
      <p:ext uri="{BB962C8B-B14F-4D97-AF65-F5344CB8AC3E}">
        <p14:creationId xmlns:p14="http://schemas.microsoft.com/office/powerpoint/2010/main" val="353904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ADAN</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r>
              <a:rPr lang="fr-FR" sz="2400" dirty="0">
                <a:solidFill>
                  <a:schemeClr val="tx1">
                    <a:lumMod val="50000"/>
                    <a:lumOff val="50000"/>
                  </a:schemeClr>
                </a:solidFill>
                <a:latin typeface="Arial Nova Light" panose="020F0302020204030204" pitchFamily="34" charset="0"/>
              </a:rPr>
              <a:t>Gestion de l’admissibilité à l’enseignement en anglais (AEA) conformément aux dispositions de la Charte de la langue française.</a:t>
            </a:r>
          </a:p>
          <a:p>
            <a:pPr>
              <a:buClr>
                <a:srgbClr val="0D8075"/>
              </a:buClr>
            </a:pPr>
            <a:r>
              <a:rPr lang="fr-FR" sz="2400" dirty="0">
                <a:solidFill>
                  <a:schemeClr val="tx1">
                    <a:lumMod val="50000"/>
                    <a:lumOff val="50000"/>
                  </a:schemeClr>
                </a:solidFill>
                <a:latin typeface="Arial Nova Light" panose="020F0302020204030204" pitchFamily="34" charset="0"/>
              </a:rPr>
              <a:t>Traitement des demandes d’admissibilité acheminées par les organismes scolaires jusqu’à l’émission des déclarations d’admissibilité à l’enseignement en anglais, et les autorisations aux enfants séjournant au Québec de façon temporaire.</a:t>
            </a:r>
          </a:p>
          <a:p>
            <a:pPr>
              <a:buClr>
                <a:srgbClr val="0D8075"/>
              </a:buClr>
            </a:pPr>
            <a:r>
              <a:rPr lang="fr-FR" sz="2400" dirty="0">
                <a:solidFill>
                  <a:schemeClr val="tx1">
                    <a:lumMod val="50000"/>
                    <a:lumOff val="50000"/>
                  </a:schemeClr>
                </a:solidFill>
                <a:latin typeface="Arial Nova Light" panose="020F0302020204030204" pitchFamily="34" charset="0"/>
              </a:rPr>
              <a:t>Par cette application, l’organisme scolaire peut transmettre une demande d’admissibilité à l’enseignement en anglais et faire le suivi de l’état de traitement d’un dossier d’un élève pour confirmer ou vérifier son admissibilité. </a:t>
            </a:r>
          </a:p>
        </p:txBody>
      </p:sp>
      <p:pic>
        <p:nvPicPr>
          <p:cNvPr id="4" name="Picture 2" descr="LES SIX SYSTÈMES DU MINISTÈRE">
            <a:extLst>
              <a:ext uri="{FF2B5EF4-FFF2-40B4-BE49-F238E27FC236}">
                <a16:creationId xmlns:a16="http://schemas.microsoft.com/office/drawing/2014/main" id="{AFC2839F-550D-EB45-E5B2-A183DF09B2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0" r="-574" b="1662"/>
          <a:stretch/>
        </p:blipFill>
        <p:spPr bwMode="auto">
          <a:xfrm>
            <a:off x="8206645" y="5274645"/>
            <a:ext cx="3815395" cy="139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5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ADAN</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r>
              <a:rPr lang="fr-FR" sz="2400" dirty="0">
                <a:solidFill>
                  <a:schemeClr val="tx1">
                    <a:lumMod val="50000"/>
                    <a:lumOff val="50000"/>
                  </a:schemeClr>
                </a:solidFill>
                <a:latin typeface="Arial Nova Light" panose="020F0302020204030204" pitchFamily="34" charset="0"/>
              </a:rPr>
              <a:t>Le système ADAN est accessible à longueur d’année. Les périodes importantes sont la rentrée scolaire et la période qui suit l’inscription scolaire des nouveaux élèves.</a:t>
            </a:r>
            <a:r>
              <a:rPr lang="fr-FR" sz="1800" b="0" i="0" u="none" strike="noStrike" baseline="0" dirty="0">
                <a:solidFill>
                  <a:srgbClr val="000000"/>
                </a:solidFill>
                <a:latin typeface="Calibri" panose="020F0502020204030204" pitchFamily="34" charset="0"/>
              </a:rPr>
              <a:t> </a:t>
            </a:r>
          </a:p>
          <a:p>
            <a:pPr>
              <a:buClr>
                <a:srgbClr val="0D8075"/>
              </a:buClr>
            </a:pPr>
            <a:r>
              <a:rPr lang="fr-FR" sz="2400" dirty="0">
                <a:solidFill>
                  <a:schemeClr val="tx1">
                    <a:lumMod val="50000"/>
                    <a:lumOff val="50000"/>
                  </a:schemeClr>
                </a:solidFill>
                <a:latin typeface="Arial Nova Light" panose="020F0302020204030204" pitchFamily="34" charset="0"/>
              </a:rPr>
              <a:t>Pour obtenir un accès à ADAN, l’organisme scolaire doit, dans un premier temps, signer une entente de confidentialité avec le Ministère. </a:t>
            </a:r>
          </a:p>
          <a:p>
            <a:r>
              <a:rPr lang="fr-FR" sz="2400" dirty="0">
                <a:solidFill>
                  <a:schemeClr val="tx1">
                    <a:lumMod val="50000"/>
                    <a:lumOff val="50000"/>
                  </a:schemeClr>
                </a:solidFill>
                <a:latin typeface="Arial Nova Light" panose="020F0302020204030204" pitchFamily="34" charset="0"/>
              </a:rPr>
              <a:t>Pour obtenir le code d’utilisateur et le mot de passe, et pour connaître les particularités des profils ou divers renseignements, contacter </a:t>
            </a:r>
            <a:r>
              <a:rPr lang="fr-FR" sz="2400" dirty="0" err="1">
                <a:solidFill>
                  <a:schemeClr val="tx1">
                    <a:lumMod val="50000"/>
                    <a:lumOff val="50000"/>
                  </a:schemeClr>
                </a:solidFill>
                <a:latin typeface="Arial Nova Light" panose="020F0302020204030204" pitchFamily="34" charset="0"/>
                <a:hlinkClick r:id="rId4"/>
              </a:rPr>
              <a:t>adan-pilotage@education.gouv.qc</a:t>
            </a:r>
            <a:r>
              <a:rPr lang="fr-FR" sz="2400" dirty="0">
                <a:solidFill>
                  <a:schemeClr val="tx1">
                    <a:lumMod val="50000"/>
                    <a:lumOff val="50000"/>
                  </a:schemeClr>
                </a:solidFill>
                <a:latin typeface="Arial Nova Light" panose="020F0302020204030204" pitchFamily="34" charset="0"/>
              </a:rPr>
              <a:t>.</a:t>
            </a:r>
          </a:p>
          <a:p>
            <a:r>
              <a:rPr lang="fr-FR" sz="2400" dirty="0">
                <a:solidFill>
                  <a:schemeClr val="tx1">
                    <a:lumMod val="50000"/>
                    <a:lumOff val="50000"/>
                  </a:schemeClr>
                </a:solidFill>
                <a:latin typeface="Arial Nova Light" panose="020F0302020204030204" pitchFamily="34" charset="0"/>
              </a:rPr>
              <a:t>Le lien vers le site ADAN est </a:t>
            </a:r>
            <a:r>
              <a:rPr lang="fr-FR" sz="2400" dirty="0">
                <a:solidFill>
                  <a:schemeClr val="tx1">
                    <a:lumMod val="50000"/>
                    <a:lumOff val="50000"/>
                  </a:schemeClr>
                </a:solidFill>
                <a:latin typeface="Arial Nova Light" panose="020F0302020204030204" pitchFamily="34" charset="0"/>
                <a:hlinkClick r:id="rId5"/>
              </a:rPr>
              <a:t>www.education.gouv.qc.ca/adan</a:t>
            </a:r>
            <a:r>
              <a:rPr lang="fr-FR" sz="2400" dirty="0">
                <a:solidFill>
                  <a:schemeClr val="tx1">
                    <a:lumMod val="50000"/>
                    <a:lumOff val="50000"/>
                  </a:schemeClr>
                </a:solidFill>
                <a:latin typeface="Arial Nova Light" panose="020F0302020204030204" pitchFamily="34" charset="0"/>
              </a:rPr>
              <a:t> </a:t>
            </a:r>
          </a:p>
          <a:p>
            <a:pPr marL="0" indent="0">
              <a:buNone/>
            </a:pPr>
            <a:endParaRPr lang="fr-FR" sz="2400" dirty="0">
              <a:solidFill>
                <a:schemeClr val="tx1">
                  <a:lumMod val="50000"/>
                  <a:lumOff val="50000"/>
                </a:schemeClr>
              </a:solidFill>
              <a:latin typeface="Arial Nova Light" panose="020F0302020204030204" pitchFamily="34" charset="0"/>
            </a:endParaRPr>
          </a:p>
        </p:txBody>
      </p:sp>
      <p:pic>
        <p:nvPicPr>
          <p:cNvPr id="4" name="Picture 2" descr="LES SIX SYSTÈMES DU MINISTÈRE">
            <a:extLst>
              <a:ext uri="{FF2B5EF4-FFF2-40B4-BE49-F238E27FC236}">
                <a16:creationId xmlns:a16="http://schemas.microsoft.com/office/drawing/2014/main" id="{AFC2839F-550D-EB45-E5B2-A183DF09B2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80" r="-574" b="1662"/>
          <a:stretch/>
        </p:blipFill>
        <p:spPr bwMode="auto">
          <a:xfrm>
            <a:off x="8206645" y="5274645"/>
            <a:ext cx="3815395" cy="139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0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CHARLEMAGNE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normAutofit/>
          </a:bodyPr>
          <a:lstStyle/>
          <a:p>
            <a:pPr>
              <a:buClr>
                <a:srgbClr val="0D8075"/>
              </a:buClr>
            </a:pPr>
            <a:r>
              <a:rPr lang="fr-FR" sz="2400" dirty="0">
                <a:solidFill>
                  <a:schemeClr val="tx1">
                    <a:lumMod val="50000"/>
                    <a:lumOff val="50000"/>
                  </a:schemeClr>
                </a:solidFill>
                <a:latin typeface="Arial Nova Light" panose="020F0302020204030204" pitchFamily="34" charset="0"/>
              </a:rPr>
              <a:t>Vaste système informatique qui contient l’ensemble des dossiers des élèves du Québec.</a:t>
            </a:r>
          </a:p>
          <a:p>
            <a:pPr>
              <a:buClr>
                <a:srgbClr val="0D8075"/>
              </a:buClr>
            </a:pPr>
            <a:endParaRPr lang="fr-FR" sz="2400" dirty="0">
              <a:solidFill>
                <a:schemeClr val="tx1">
                  <a:lumMod val="50000"/>
                  <a:lumOff val="50000"/>
                </a:schemeClr>
              </a:solidFill>
              <a:latin typeface="Arial Nova Light" panose="020F0302020204030204" pitchFamily="34" charset="0"/>
            </a:endParaRPr>
          </a:p>
          <a:p>
            <a:pPr>
              <a:buClr>
                <a:srgbClr val="0D8075"/>
              </a:buClr>
            </a:pPr>
            <a:r>
              <a:rPr lang="fr-FR" sz="2400" dirty="0">
                <a:solidFill>
                  <a:schemeClr val="tx1">
                    <a:lumMod val="50000"/>
                    <a:lumOff val="50000"/>
                  </a:schemeClr>
                </a:solidFill>
                <a:latin typeface="Arial Nova Light" panose="020F0302020204030204" pitchFamily="34" charset="0"/>
              </a:rPr>
              <a:t>Ce système permet de gérer la déclaration de fréquentation des élèves, d’assurer le financement accordé aux organismes scolaires et de sanctionner les études secondaires des élèves. </a:t>
            </a: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65ACC6CE-9C2F-5A49-F5E3-11EFA84861F4}"/>
              </a:ext>
            </a:extLst>
          </p:cNvPr>
          <p:cNvPicPr>
            <a:picLocks noChangeAspect="1"/>
          </p:cNvPicPr>
          <p:nvPr/>
        </p:nvPicPr>
        <p:blipFill>
          <a:blip r:embed="rId4"/>
          <a:stretch>
            <a:fillRect/>
          </a:stretch>
        </p:blipFill>
        <p:spPr>
          <a:xfrm>
            <a:off x="7892042" y="5370898"/>
            <a:ext cx="4165862" cy="1333074"/>
          </a:xfrm>
          <a:prstGeom prst="rect">
            <a:avLst/>
          </a:prstGeom>
        </p:spPr>
      </p:pic>
    </p:spTree>
    <p:extLst>
      <p:ext uri="{BB962C8B-B14F-4D97-AF65-F5344CB8AC3E}">
        <p14:creationId xmlns:p14="http://schemas.microsoft.com/office/powerpoint/2010/main" val="120255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CHARLEMAGNE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65ACC6CE-9C2F-5A49-F5E3-11EFA84861F4}"/>
              </a:ext>
            </a:extLst>
          </p:cNvPr>
          <p:cNvPicPr>
            <a:picLocks noChangeAspect="1"/>
          </p:cNvPicPr>
          <p:nvPr/>
        </p:nvPicPr>
        <p:blipFill>
          <a:blip r:embed="rId4"/>
          <a:stretch>
            <a:fillRect/>
          </a:stretch>
        </p:blipFill>
        <p:spPr>
          <a:xfrm>
            <a:off x="7892042" y="5370898"/>
            <a:ext cx="4165862" cy="1333074"/>
          </a:xfrm>
          <a:prstGeom prst="rect">
            <a:avLst/>
          </a:prstGeom>
        </p:spPr>
      </p:pic>
      <p:sp>
        <p:nvSpPr>
          <p:cNvPr id="6" name="ZoneTexte 5">
            <a:extLst>
              <a:ext uri="{FF2B5EF4-FFF2-40B4-BE49-F238E27FC236}">
                <a16:creationId xmlns:a16="http://schemas.microsoft.com/office/drawing/2014/main" id="{8C478AF8-A7B0-08D5-E1F8-31AEC2CD25E6}"/>
              </a:ext>
            </a:extLst>
          </p:cNvPr>
          <p:cNvSpPr txBox="1"/>
          <p:nvPr/>
        </p:nvSpPr>
        <p:spPr>
          <a:xfrm>
            <a:off x="838199" y="2274838"/>
            <a:ext cx="10241071" cy="3170099"/>
          </a:xfrm>
          <a:prstGeom prst="rect">
            <a:avLst/>
          </a:prstGeom>
          <a:noFill/>
        </p:spPr>
        <p:txBody>
          <a:bodyPr wrap="square">
            <a:spAutoFit/>
          </a:bodyPr>
          <a:lstStyle/>
          <a:p>
            <a:pPr marL="342900" indent="-342900">
              <a:buClr>
                <a:srgbClr val="0D8075"/>
              </a:buClr>
              <a:buFont typeface="Arial" panose="020B0604020202020204" pitchFamily="34" charset="0"/>
              <a:buChar char="•"/>
            </a:pPr>
            <a:r>
              <a:rPr lang="fr-FR" sz="2400" dirty="0">
                <a:solidFill>
                  <a:schemeClr val="tx1">
                    <a:lumMod val="50000"/>
                    <a:lumOff val="50000"/>
                  </a:schemeClr>
                </a:solidFill>
                <a:latin typeface="Arial Nova Light" panose="020F0302020204030204" pitchFamily="34" charset="0"/>
              </a:rPr>
              <a:t>Vous pourrez, entre autres, …</a:t>
            </a:r>
          </a:p>
          <a:p>
            <a:pPr marL="742950" lvl="1" indent="-285750">
              <a:buClr>
                <a:srgbClr val="0D8075"/>
              </a:buClr>
              <a:buFont typeface="Arial" panose="020B0604020202020204" pitchFamily="34" charset="0"/>
              <a:buChar char="•"/>
            </a:pPr>
            <a:r>
              <a:rPr lang="fr-FR" sz="1600" dirty="0">
                <a:solidFill>
                  <a:schemeClr val="tx1">
                    <a:lumMod val="50000"/>
                    <a:lumOff val="50000"/>
                  </a:schemeClr>
                </a:solidFill>
                <a:latin typeface="Arial Nova Light" panose="020F0302020204030204" pitchFamily="34" charset="0"/>
              </a:rPr>
              <a:t>Vérifier le parcours d’un élève</a:t>
            </a:r>
          </a:p>
          <a:p>
            <a:pPr marL="742950" lvl="1" indent="-285750">
              <a:buClr>
                <a:srgbClr val="0D8075"/>
              </a:buClr>
              <a:buFont typeface="Arial" panose="020B0604020202020204" pitchFamily="34" charset="0"/>
              <a:buChar char="•"/>
            </a:pPr>
            <a:r>
              <a:rPr lang="fr-FR" sz="1600" dirty="0">
                <a:solidFill>
                  <a:schemeClr val="tx1">
                    <a:lumMod val="50000"/>
                    <a:lumOff val="50000"/>
                  </a:schemeClr>
                </a:solidFill>
                <a:latin typeface="Arial Nova Light" panose="020F0302020204030204" pitchFamily="34" charset="0"/>
              </a:rPr>
              <a:t>Déclarer la fréquentation d’un élève</a:t>
            </a:r>
          </a:p>
          <a:p>
            <a:pPr marL="742950" lvl="1" indent="-285750">
              <a:buClr>
                <a:srgbClr val="0D8075"/>
              </a:buClr>
              <a:buFont typeface="Arial" panose="020B0604020202020204" pitchFamily="34" charset="0"/>
              <a:buChar char="•"/>
            </a:pPr>
            <a:r>
              <a:rPr lang="fr-FR" sz="1600" dirty="0">
                <a:solidFill>
                  <a:schemeClr val="tx1">
                    <a:lumMod val="50000"/>
                    <a:lumOff val="50000"/>
                  </a:schemeClr>
                </a:solidFill>
                <a:latin typeface="Arial Nova Light" panose="020F0302020204030204" pitchFamily="34" charset="0"/>
              </a:rPr>
              <a:t>Inscrire un élève à une épreuve ministérielle</a:t>
            </a:r>
          </a:p>
          <a:p>
            <a:pPr marL="742950" lvl="1" indent="-285750">
              <a:buClr>
                <a:srgbClr val="0D8075"/>
              </a:buClr>
              <a:buFont typeface="Arial" panose="020B0604020202020204" pitchFamily="34" charset="0"/>
              <a:buChar char="•"/>
            </a:pPr>
            <a:r>
              <a:rPr lang="fr-FR" sz="1600" dirty="0">
                <a:solidFill>
                  <a:schemeClr val="tx1">
                    <a:lumMod val="50000"/>
                    <a:lumOff val="50000"/>
                  </a:schemeClr>
                </a:solidFill>
                <a:latin typeface="Arial Nova Light" panose="020F0302020204030204" pitchFamily="34" charset="0"/>
              </a:rPr>
              <a:t>Transmettre les résultats obtenus par un élève</a:t>
            </a:r>
          </a:p>
          <a:p>
            <a:pPr marL="742950" lvl="1" indent="-285750">
              <a:buClr>
                <a:srgbClr val="0D8075"/>
              </a:buClr>
              <a:buFont typeface="Arial" panose="020B0604020202020204" pitchFamily="34" charset="0"/>
              <a:buChar char="•"/>
            </a:pPr>
            <a:r>
              <a:rPr lang="fr-FR" sz="1600" dirty="0">
                <a:solidFill>
                  <a:schemeClr val="tx1">
                    <a:lumMod val="50000"/>
                    <a:lumOff val="50000"/>
                  </a:schemeClr>
                </a:solidFill>
                <a:latin typeface="Arial Nova Light" panose="020F0302020204030204" pitchFamily="34" charset="0"/>
              </a:rPr>
              <a:t>Obtenir un bilan</a:t>
            </a:r>
          </a:p>
          <a:p>
            <a:pPr marL="742950" lvl="1" indent="-285750">
              <a:buClr>
                <a:srgbClr val="0D8075"/>
              </a:buClr>
              <a:buFont typeface="Arial" panose="020B0604020202020204" pitchFamily="34" charset="0"/>
              <a:buChar char="•"/>
            </a:pPr>
            <a:r>
              <a:rPr lang="fr-FR" sz="1600" dirty="0">
                <a:solidFill>
                  <a:schemeClr val="tx1">
                    <a:lumMod val="50000"/>
                    <a:lumOff val="50000"/>
                  </a:schemeClr>
                </a:solidFill>
                <a:latin typeface="Arial Nova Light" panose="020F0302020204030204" pitchFamily="34" charset="0"/>
              </a:rPr>
              <a:t>Générer plusieurs rapports de gestion et de suivi. </a:t>
            </a:r>
          </a:p>
          <a:p>
            <a:pPr marL="742950" lvl="1" indent="-285750">
              <a:buClr>
                <a:srgbClr val="0D8075"/>
              </a:buClr>
              <a:buFont typeface="Arial" panose="020B0604020202020204" pitchFamily="34" charset="0"/>
              <a:buChar char="•"/>
            </a:pPr>
            <a:endParaRPr lang="fr-FR" sz="1600" dirty="0">
              <a:solidFill>
                <a:schemeClr val="tx1">
                  <a:lumMod val="50000"/>
                  <a:lumOff val="50000"/>
                </a:schemeClr>
              </a:solidFill>
              <a:latin typeface="Arial Nova Light" panose="020F0302020204030204" pitchFamily="34" charset="0"/>
            </a:endParaRPr>
          </a:p>
          <a:p>
            <a:pPr marL="742950" lvl="1" indent="-285750">
              <a:buClr>
                <a:srgbClr val="0D8075"/>
              </a:buClr>
              <a:buFont typeface="Arial" panose="020B0604020202020204" pitchFamily="34" charset="0"/>
              <a:buChar char="•"/>
            </a:pPr>
            <a:endParaRPr lang="fr-FR" sz="1600" dirty="0">
              <a:solidFill>
                <a:schemeClr val="tx1">
                  <a:lumMod val="50000"/>
                  <a:lumOff val="50000"/>
                </a:schemeClr>
              </a:solidFill>
              <a:latin typeface="Arial Nova Light" panose="020F0302020204030204" pitchFamily="34" charset="0"/>
            </a:endParaRPr>
          </a:p>
          <a:p>
            <a:pPr marL="342900" indent="-342900">
              <a:buClr>
                <a:srgbClr val="0D8075"/>
              </a:buClr>
              <a:buFont typeface="Arial" panose="020B0604020202020204" pitchFamily="34" charset="0"/>
              <a:buChar char="•"/>
            </a:pPr>
            <a:r>
              <a:rPr lang="fr-FR" sz="2400" dirty="0">
                <a:solidFill>
                  <a:schemeClr val="tx1">
                    <a:lumMod val="50000"/>
                    <a:lumOff val="50000"/>
                  </a:schemeClr>
                </a:solidFill>
                <a:latin typeface="Arial Nova Light" panose="020F0302020204030204" pitchFamily="34" charset="0"/>
              </a:rPr>
              <a:t>Ce système permet donc des échanges d’information importants entre les organismes scolaires et le MEQ.</a:t>
            </a:r>
          </a:p>
        </p:txBody>
      </p:sp>
    </p:spTree>
    <p:extLst>
      <p:ext uri="{BB962C8B-B14F-4D97-AF65-F5344CB8AC3E}">
        <p14:creationId xmlns:p14="http://schemas.microsoft.com/office/powerpoint/2010/main" val="23751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8424-1438-6E4B-A1E9-4BE4D1757AB0}"/>
              </a:ext>
            </a:extLst>
          </p:cNvPr>
          <p:cNvSpPr>
            <a:spLocks noGrp="1"/>
          </p:cNvSpPr>
          <p:nvPr>
            <p:ph type="title"/>
          </p:nvPr>
        </p:nvSpPr>
        <p:spPr>
          <a:xfrm>
            <a:off x="838200" y="976184"/>
            <a:ext cx="10515600" cy="667265"/>
          </a:xfrm>
        </p:spPr>
        <p:txBody>
          <a:bodyPr>
            <a:normAutofit/>
          </a:bodyPr>
          <a:lstStyle/>
          <a:p>
            <a:r>
              <a:rPr lang="fr-FR" sz="3600" b="1" dirty="0">
                <a:solidFill>
                  <a:schemeClr val="accent5">
                    <a:lumMod val="50000"/>
                  </a:schemeClr>
                </a:solidFill>
                <a:latin typeface="Arial Nova" panose="020B0304020202020204" pitchFamily="34" charset="0"/>
              </a:rPr>
              <a:t>Système CHARLEMAGNE</a:t>
            </a:r>
            <a:endParaRPr lang="fr-FR" sz="3600" dirty="0">
              <a:solidFill>
                <a:schemeClr val="accent5">
                  <a:lumMod val="50000"/>
                </a:schemeClr>
              </a:solidFill>
            </a:endParaRPr>
          </a:p>
        </p:txBody>
      </p:sp>
      <p:sp>
        <p:nvSpPr>
          <p:cNvPr id="3" name="Espace réservé du contenu 2">
            <a:extLst>
              <a:ext uri="{FF2B5EF4-FFF2-40B4-BE49-F238E27FC236}">
                <a16:creationId xmlns:a16="http://schemas.microsoft.com/office/drawing/2014/main" id="{CE4D6E49-D88C-E94E-8B32-02B08E85CDF1}"/>
              </a:ext>
            </a:extLst>
          </p:cNvPr>
          <p:cNvSpPr>
            <a:spLocks noGrp="1"/>
          </p:cNvSpPr>
          <p:nvPr>
            <p:ph idx="1"/>
          </p:nvPr>
        </p:nvSpPr>
        <p:spPr/>
        <p:txBody>
          <a:bodyPr/>
          <a:lstStyle/>
          <a:p>
            <a:pPr>
              <a:buClr>
                <a:srgbClr val="0D8075"/>
              </a:buClr>
            </a:pPr>
            <a:r>
              <a:rPr lang="fr-FR" sz="2400" dirty="0">
                <a:solidFill>
                  <a:schemeClr val="tx1">
                    <a:lumMod val="50000"/>
                    <a:lumOff val="50000"/>
                  </a:schemeClr>
                </a:solidFill>
                <a:latin typeface="Arial Nova Light" panose="020F0302020204030204" pitchFamily="34" charset="0"/>
              </a:rPr>
              <a:t>Pour consulter les dates importantes, des documents, des capsules d’information et divers renseignements, se rendre dans le dans le site extranet de CHARLEMAGNE.</a:t>
            </a:r>
          </a:p>
          <a:p>
            <a:pPr>
              <a:buClr>
                <a:srgbClr val="0D8075"/>
              </a:buClr>
            </a:pPr>
            <a:endParaRPr lang="fr-FR" sz="2400" dirty="0">
              <a:solidFill>
                <a:schemeClr val="tx1">
                  <a:lumMod val="50000"/>
                  <a:lumOff val="50000"/>
                </a:schemeClr>
              </a:solidFill>
              <a:latin typeface="Arial Nova Light" panose="020F0302020204030204" pitchFamily="34" charset="0"/>
            </a:endParaRPr>
          </a:p>
          <a:p>
            <a:pPr>
              <a:buClr>
                <a:srgbClr val="0D8075"/>
              </a:buClr>
            </a:pPr>
            <a:r>
              <a:rPr lang="fr-FR" sz="1800" b="0" i="0" u="none" strike="noStrike" baseline="0" dirty="0">
                <a:solidFill>
                  <a:srgbClr val="000000"/>
                </a:solidFill>
                <a:latin typeface="Calibri" panose="020F0502020204030204" pitchFamily="34" charset="0"/>
              </a:rPr>
              <a:t> </a:t>
            </a:r>
            <a:r>
              <a:rPr lang="fr-FR" sz="2400" dirty="0">
                <a:solidFill>
                  <a:schemeClr val="tx1">
                    <a:lumMod val="50000"/>
                    <a:lumOff val="50000"/>
                  </a:schemeClr>
                </a:solidFill>
                <a:latin typeface="Arial Nova Light" panose="020F0302020204030204" pitchFamily="34" charset="0"/>
              </a:rPr>
              <a:t>Pour obtenir un accès à CHARLEMAGNE, il faut signer une entente de confidentialité avec le MEQ.</a:t>
            </a:r>
          </a:p>
          <a:p>
            <a:pPr>
              <a:buClr>
                <a:srgbClr val="0D8075"/>
              </a:buClr>
            </a:pPr>
            <a:endParaRPr lang="fr-FR" sz="2400" dirty="0">
              <a:solidFill>
                <a:schemeClr val="tx1">
                  <a:lumMod val="50000"/>
                  <a:lumOff val="50000"/>
                </a:schemeClr>
              </a:solidFill>
              <a:latin typeface="Arial Nova Light" panose="020F0302020204030204" pitchFamily="34" charset="0"/>
            </a:endParaRPr>
          </a:p>
          <a:p>
            <a:pPr>
              <a:buClr>
                <a:srgbClr val="0D8075"/>
              </a:buClr>
            </a:pPr>
            <a:r>
              <a:rPr lang="fr-FR" sz="2400" dirty="0">
                <a:solidFill>
                  <a:schemeClr val="tx1">
                    <a:lumMod val="50000"/>
                    <a:lumOff val="50000"/>
                  </a:schemeClr>
                </a:solidFill>
                <a:latin typeface="Arial Nova Light" panose="020F0302020204030204" pitchFamily="34" charset="0"/>
              </a:rPr>
              <a:t>Le lien vers le site CHARLEMAGNE est </a:t>
            </a:r>
            <a:r>
              <a:rPr lang="fr-FR" sz="2000" dirty="0">
                <a:solidFill>
                  <a:schemeClr val="tx1">
                    <a:lumMod val="50000"/>
                    <a:lumOff val="50000"/>
                  </a:schemeClr>
                </a:solidFill>
                <a:latin typeface="Arial Nova Light" panose="020F0302020204030204" pitchFamily="34" charset="0"/>
                <a:hlinkClick r:id="rId4"/>
              </a:rPr>
              <a:t>www.education.gouv.qc.ca/charlemagne</a:t>
            </a:r>
            <a:r>
              <a:rPr lang="fr-FR" sz="2000" dirty="0">
                <a:solidFill>
                  <a:schemeClr val="tx1">
                    <a:lumMod val="50000"/>
                    <a:lumOff val="50000"/>
                  </a:schemeClr>
                </a:solidFill>
                <a:latin typeface="Arial Nova Light" panose="020F0302020204030204" pitchFamily="34" charset="0"/>
              </a:rPr>
              <a:t>  </a:t>
            </a:r>
          </a:p>
          <a:p>
            <a:pPr>
              <a:buClr>
                <a:srgbClr val="0D8075"/>
              </a:buClr>
            </a:pPr>
            <a:endParaRPr lang="fr-FR" sz="2400" dirty="0">
              <a:solidFill>
                <a:schemeClr val="tx1">
                  <a:lumMod val="50000"/>
                  <a:lumOff val="50000"/>
                </a:schemeClr>
              </a:solidFill>
              <a:latin typeface="Arial Nova Light" panose="020F0302020204030204" pitchFamily="34" charset="0"/>
              <a:cs typeface="Arial Nova Light" panose="020F0302020204030204" pitchFamily="34" charset="0"/>
            </a:endParaRPr>
          </a:p>
          <a:p>
            <a:pPr marL="0" indent="0">
              <a:buClr>
                <a:srgbClr val="0D8075"/>
              </a:buClr>
              <a:buNone/>
            </a:pPr>
            <a:endParaRPr lang="fr-FR" dirty="0">
              <a:solidFill>
                <a:schemeClr val="tx1">
                  <a:lumMod val="50000"/>
                  <a:lumOff val="50000"/>
                </a:schemeClr>
              </a:solidFill>
              <a:latin typeface="Arial Nova" panose="020B0304020202020204" pitchFamily="34" charset="0"/>
            </a:endParaRPr>
          </a:p>
        </p:txBody>
      </p:sp>
      <p:pic>
        <p:nvPicPr>
          <p:cNvPr id="4" name="Image 3">
            <a:extLst>
              <a:ext uri="{FF2B5EF4-FFF2-40B4-BE49-F238E27FC236}">
                <a16:creationId xmlns:a16="http://schemas.microsoft.com/office/drawing/2014/main" id="{65ACC6CE-9C2F-5A49-F5E3-11EFA84861F4}"/>
              </a:ext>
            </a:extLst>
          </p:cNvPr>
          <p:cNvPicPr>
            <a:picLocks noChangeAspect="1"/>
          </p:cNvPicPr>
          <p:nvPr/>
        </p:nvPicPr>
        <p:blipFill>
          <a:blip r:embed="rId5"/>
          <a:stretch>
            <a:fillRect/>
          </a:stretch>
        </p:blipFill>
        <p:spPr>
          <a:xfrm>
            <a:off x="7892042" y="5370898"/>
            <a:ext cx="4165862" cy="1333074"/>
          </a:xfrm>
          <a:prstGeom prst="rect">
            <a:avLst/>
          </a:prstGeom>
        </p:spPr>
      </p:pic>
    </p:spTree>
    <p:extLst>
      <p:ext uri="{BB962C8B-B14F-4D97-AF65-F5344CB8AC3E}">
        <p14:creationId xmlns:p14="http://schemas.microsoft.com/office/powerpoint/2010/main" val="214951072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A7577A68D984E8BE0103F2E75F231" ma:contentTypeVersion="13" ma:contentTypeDescription="Crée un document." ma:contentTypeScope="" ma:versionID="a40e70889babd45e659aed2e5e75cb97">
  <xsd:schema xmlns:xsd="http://www.w3.org/2001/XMLSchema" xmlns:xs="http://www.w3.org/2001/XMLSchema" xmlns:p="http://schemas.microsoft.com/office/2006/metadata/properties" xmlns:ns2="7822a895-f2f6-4014-9edd-b4565ca86511" xmlns:ns3="b0753398-e7d3-4388-a609-23fe4e7af79d" targetNamespace="http://schemas.microsoft.com/office/2006/metadata/properties" ma:root="true" ma:fieldsID="2cc177a3d421564e1115b85d0a6fdf91" ns2:_="" ns3:_="">
    <xsd:import namespace="7822a895-f2f6-4014-9edd-b4565ca86511"/>
    <xsd:import namespace="b0753398-e7d3-4388-a609-23fe4e7af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2a895-f2f6-4014-9edd-b4565ca865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e8f38616-8c8c-4b3b-9b4e-21bfb50fc7d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753398-e7d3-4388-a609-23fe4e7af7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95b1bc-7b43-4862-b468-032b7dc781dd}" ma:internalName="TaxCatchAll" ma:showField="CatchAllData" ma:web="b0753398-e7d3-4388-a609-23fe4e7af79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302026-A567-47B1-A379-D2E69C9A9DB7}"/>
</file>

<file path=customXml/itemProps2.xml><?xml version="1.0" encoding="utf-8"?>
<ds:datastoreItem xmlns:ds="http://schemas.openxmlformats.org/officeDocument/2006/customXml" ds:itemID="{205C5465-160B-4018-AD2B-6B4F07449EC3}"/>
</file>

<file path=docProps/app.xml><?xml version="1.0" encoding="utf-8"?>
<Properties xmlns="http://schemas.openxmlformats.org/officeDocument/2006/extended-properties" xmlns:vt="http://schemas.openxmlformats.org/officeDocument/2006/docPropsVTypes">
  <Template/>
  <TotalTime>4578</TotalTime>
  <Words>1259</Words>
  <Application>Microsoft Office PowerPoint</Application>
  <PresentationFormat>Grand écran</PresentationFormat>
  <Paragraphs>110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Arial Nova</vt:lpstr>
      <vt:lpstr>Arial Nova Light</vt:lpstr>
      <vt:lpstr>Calibri</vt:lpstr>
      <vt:lpstr>Calibri Light</vt:lpstr>
      <vt:lpstr>Thème Office</vt:lpstr>
      <vt:lpstr>LES SIX SYSTÈMES DU MEQ</vt:lpstr>
      <vt:lpstr>Les six systèmes du MEQ les plus utiles</vt:lpstr>
      <vt:lpstr>Système ARIANE</vt:lpstr>
      <vt:lpstr>Système ARIANE</vt:lpstr>
      <vt:lpstr>Système ADAN</vt:lpstr>
      <vt:lpstr>Système ADAN</vt:lpstr>
      <vt:lpstr>Système CHARLEMAGNE</vt:lpstr>
      <vt:lpstr>Système CHARLEMAGNE</vt:lpstr>
      <vt:lpstr>Système CHARLEMAGNE</vt:lpstr>
      <vt:lpstr>Système COLLECTE-INFO</vt:lpstr>
      <vt:lpstr>Système COLLECTE-INFO</vt:lpstr>
      <vt:lpstr>Système COLLECTE-INFO</vt:lpstr>
      <vt:lpstr>Système ÉTAPE</vt:lpstr>
      <vt:lpstr>Système ÉTAPE</vt:lpstr>
      <vt:lpstr>Système GDUNO</vt:lpstr>
      <vt:lpstr>Système GDUNO</vt:lpstr>
      <vt:lpstr>Les mots clés</vt:lpstr>
      <vt:lpstr>5 POINTS À RETENIR</vt:lpstr>
      <vt:lpstr>LES SIX SYSTÈMES DU MEQ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 gestion de crise</dc:title>
  <dc:creator>Paola De Angelis</dc:creator>
  <cp:lastModifiedBy>Geneviève Beauvais</cp:lastModifiedBy>
  <cp:revision>10</cp:revision>
  <dcterms:created xsi:type="dcterms:W3CDTF">2021-10-05T15:37:39Z</dcterms:created>
  <dcterms:modified xsi:type="dcterms:W3CDTF">2023-06-12T19:24:23Z</dcterms:modified>
</cp:coreProperties>
</file>